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7" r:id="rId2"/>
  </p:sldIdLst>
  <p:sldSz cx="43891200" cy="32918400"/>
  <p:notesSz cx="7010400" cy="92964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AFFA0F-1E04-4A8A-9273-D587D5D4E392}">
  <a:tblStyle styleId="{B6AFFA0F-1E04-4A8A-9273-D587D5D4E392}" styleName="Table_0">
    <a:wholeTbl>
      <a:tcTxStyle b="off" i="off">
        <a:font>
          <a:latin typeface="Calibri"/>
          <a:ea typeface="Calibri"/>
          <a:cs typeface="Calibri"/>
        </a:font>
        <a:schemeClr val="dk1"/>
      </a:tcTxStyle>
      <a:tcStyle>
        <a:tcBdr>
          <a:left>
            <a:ln w="9525" cap="flat">
              <a:solidFill>
                <a:srgbClr val="000000">
                  <a:alpha val="0"/>
                </a:srgbClr>
              </a:solidFill>
              <a:prstDash val="solid"/>
              <a:round/>
              <a:headEnd type="none" w="med" len="med"/>
              <a:tailEnd type="none" w="med" len="med"/>
            </a:ln>
          </a:left>
          <a:right>
            <a:ln w="9525" cap="flat">
              <a:solidFill>
                <a:srgbClr val="000000">
                  <a:alpha val="0"/>
                </a:srgbClr>
              </a:solidFill>
              <a:prstDash val="solid"/>
              <a:round/>
              <a:headEnd type="none" w="med" len="med"/>
              <a:tailEnd type="none" w="med" len="med"/>
            </a:ln>
          </a:right>
          <a:top>
            <a:ln w="9525" cap="flat">
              <a:solidFill>
                <a:srgbClr val="000000">
                  <a:alpha val="0"/>
                </a:srgbClr>
              </a:solidFill>
              <a:prstDash val="solid"/>
              <a:round/>
              <a:headEnd type="none" w="med" len="med"/>
              <a:tailEnd type="none" w="med" len="med"/>
            </a:ln>
          </a:top>
          <a:bottom>
            <a:ln w="9525" cap="flat">
              <a:solidFill>
                <a:srgbClr val="000000">
                  <a:alpha val="0"/>
                </a:srgbClr>
              </a:solidFill>
              <a:prstDash val="solid"/>
              <a:round/>
              <a:headEnd type="none" w="med" len="med"/>
              <a:tailEnd type="none" w="med" len="med"/>
            </a:ln>
          </a:bottom>
          <a:insideH>
            <a:ln w="9525" cap="flat">
              <a:solidFill>
                <a:srgbClr val="000000">
                  <a:alpha val="0"/>
                </a:srgbClr>
              </a:solidFill>
              <a:prstDash val="solid"/>
              <a:round/>
              <a:headEnd type="none" w="med" len="med"/>
              <a:tailEnd type="none" w="med" len="med"/>
            </a:ln>
          </a:insideH>
          <a:insideV>
            <a:ln w="9525" cap="flat">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 styleId="{9DAB2FBC-741B-4774-8CB7-E9F43E21F9E4}" styleName="Table_1">
    <a:wholeTbl>
      <a:tcTxStyle b="off" i="off">
        <a:font>
          <a:latin typeface="Calibri"/>
          <a:ea typeface="Calibri"/>
          <a:cs typeface="Calibri"/>
        </a:font>
        <a:schemeClr val="dk1"/>
      </a:tcTxStyle>
      <a:tcStyle>
        <a:tcBdr>
          <a:left>
            <a:ln w="9525" cap="flat">
              <a:solidFill>
                <a:srgbClr val="000000">
                  <a:alpha val="0"/>
                </a:srgbClr>
              </a:solidFill>
              <a:prstDash val="solid"/>
              <a:round/>
              <a:headEnd type="none" w="med" len="med"/>
              <a:tailEnd type="none" w="med" len="med"/>
            </a:ln>
          </a:left>
          <a:right>
            <a:ln w="9525" cap="flat">
              <a:solidFill>
                <a:srgbClr val="000000">
                  <a:alpha val="0"/>
                </a:srgbClr>
              </a:solidFill>
              <a:prstDash val="solid"/>
              <a:round/>
              <a:headEnd type="none" w="med" len="med"/>
              <a:tailEnd type="none" w="med" len="med"/>
            </a:ln>
          </a:right>
          <a:top>
            <a:ln w="9525" cap="flat">
              <a:solidFill>
                <a:srgbClr val="000000">
                  <a:alpha val="0"/>
                </a:srgbClr>
              </a:solidFill>
              <a:prstDash val="solid"/>
              <a:round/>
              <a:headEnd type="none" w="med" len="med"/>
              <a:tailEnd type="none" w="med" len="med"/>
            </a:ln>
          </a:top>
          <a:bottom>
            <a:ln w="9525" cap="flat">
              <a:solidFill>
                <a:srgbClr val="000000">
                  <a:alpha val="0"/>
                </a:srgbClr>
              </a:solidFill>
              <a:prstDash val="solid"/>
              <a:round/>
              <a:headEnd type="none" w="med" len="med"/>
              <a:tailEnd type="none" w="med" len="med"/>
            </a:ln>
          </a:bottom>
          <a:insideH>
            <a:ln w="9525" cap="flat">
              <a:solidFill>
                <a:srgbClr val="000000">
                  <a:alpha val="0"/>
                </a:srgbClr>
              </a:solidFill>
              <a:prstDash val="solid"/>
              <a:round/>
              <a:headEnd type="none" w="med" len="med"/>
              <a:tailEnd type="none" w="med" len="med"/>
            </a:ln>
          </a:insideH>
          <a:insideV>
            <a:ln w="9525" cap="flat">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snapToGrid="0" snapToObjects="1">
      <p:cViewPr>
        <p:scale>
          <a:sx n="50" d="100"/>
          <a:sy n="50" d="100"/>
        </p:scale>
        <p:origin x="-5088" y="-2328"/>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1" y="0"/>
            <a:ext cx="3037839" cy="464820"/>
          </a:xfrm>
          <a:prstGeom prst="rect">
            <a:avLst/>
          </a:prstGeom>
          <a:noFill/>
          <a:ln>
            <a:noFill/>
          </a:ln>
        </p:spPr>
        <p:txBody>
          <a:bodyPr lIns="93162" tIns="93162" rIns="93162" bIns="93162" anchor="t" anchorCtr="0"/>
          <a:lstStyle>
            <a:lvl1pPr marL="0" marR="0" indent="0" algn="l" rtl="0">
              <a:lnSpc>
                <a:spcPct val="100000"/>
              </a:lnSpc>
              <a:spcBef>
                <a:spcPts val="0"/>
              </a:spcBef>
              <a:spcAft>
                <a:spcPts val="0"/>
              </a:spcAft>
              <a:buClr>
                <a:srgbClr val="000000"/>
              </a:buClr>
              <a:buFont typeface="Arial"/>
              <a:buNone/>
              <a:defRPr/>
            </a:lvl1pPr>
            <a:lvl2pPr marL="2449213" marR="0" indent="-3307" algn="l" rtl="0">
              <a:lnSpc>
                <a:spcPct val="100000"/>
              </a:lnSpc>
              <a:spcBef>
                <a:spcPts val="0"/>
              </a:spcBef>
              <a:spcAft>
                <a:spcPts val="0"/>
              </a:spcAft>
              <a:buClr>
                <a:srgbClr val="000000"/>
              </a:buClr>
              <a:buFont typeface="Arial"/>
              <a:buNone/>
              <a:defRPr/>
            </a:lvl2pPr>
            <a:lvl3pPr marL="4898427" marR="0" indent="-6614" algn="l" rtl="0">
              <a:lnSpc>
                <a:spcPct val="100000"/>
              </a:lnSpc>
              <a:spcBef>
                <a:spcPts val="0"/>
              </a:spcBef>
              <a:spcAft>
                <a:spcPts val="0"/>
              </a:spcAft>
              <a:buClr>
                <a:srgbClr val="000000"/>
              </a:buClr>
              <a:buFont typeface="Arial"/>
              <a:buNone/>
              <a:defRPr/>
            </a:lvl3pPr>
            <a:lvl4pPr marL="7347640" marR="0" indent="-9923" algn="l" rtl="0">
              <a:lnSpc>
                <a:spcPct val="100000"/>
              </a:lnSpc>
              <a:spcBef>
                <a:spcPts val="0"/>
              </a:spcBef>
              <a:spcAft>
                <a:spcPts val="0"/>
              </a:spcAft>
              <a:buClr>
                <a:srgbClr val="000000"/>
              </a:buClr>
              <a:buFont typeface="Arial"/>
              <a:buNone/>
              <a:defRPr/>
            </a:lvl4pPr>
            <a:lvl5pPr marL="9796853" marR="0" indent="-288" algn="l" rtl="0">
              <a:lnSpc>
                <a:spcPct val="100000"/>
              </a:lnSpc>
              <a:spcBef>
                <a:spcPts val="0"/>
              </a:spcBef>
              <a:spcAft>
                <a:spcPts val="0"/>
              </a:spcAft>
              <a:buClr>
                <a:srgbClr val="000000"/>
              </a:buClr>
              <a:buFont typeface="Arial"/>
              <a:buNone/>
              <a:defRPr/>
            </a:lvl5pPr>
            <a:lvl6pPr marL="12246068" marR="0" indent="-3597" algn="l" rtl="0">
              <a:lnSpc>
                <a:spcPct val="100000"/>
              </a:lnSpc>
              <a:spcBef>
                <a:spcPts val="0"/>
              </a:spcBef>
              <a:spcAft>
                <a:spcPts val="0"/>
              </a:spcAft>
              <a:buClr>
                <a:srgbClr val="000000"/>
              </a:buClr>
              <a:buFont typeface="Arial"/>
              <a:buNone/>
              <a:defRPr/>
            </a:lvl6pPr>
            <a:lvl7pPr marL="14695280" marR="0" indent="-6905" algn="l" rtl="0">
              <a:lnSpc>
                <a:spcPct val="100000"/>
              </a:lnSpc>
              <a:spcBef>
                <a:spcPts val="0"/>
              </a:spcBef>
              <a:spcAft>
                <a:spcPts val="0"/>
              </a:spcAft>
              <a:buClr>
                <a:srgbClr val="000000"/>
              </a:buClr>
              <a:buFont typeface="Arial"/>
              <a:buNone/>
              <a:defRPr/>
            </a:lvl7pPr>
            <a:lvl8pPr marL="17144496" marR="0" indent="-10214" algn="l" rtl="0">
              <a:lnSpc>
                <a:spcPct val="100000"/>
              </a:lnSpc>
              <a:spcBef>
                <a:spcPts val="0"/>
              </a:spcBef>
              <a:spcAft>
                <a:spcPts val="0"/>
              </a:spcAft>
              <a:buClr>
                <a:srgbClr val="000000"/>
              </a:buClr>
              <a:buFont typeface="Arial"/>
              <a:buNone/>
              <a:defRPr/>
            </a:lvl8pPr>
            <a:lvl9pPr marL="19593707" marR="0" indent="-578" algn="l" rtl="0">
              <a:lnSpc>
                <a:spcPct val="100000"/>
              </a:lnSpc>
              <a:spcBef>
                <a:spcPts val="0"/>
              </a:spcBef>
              <a:spcAft>
                <a:spcPts val="0"/>
              </a:spcAft>
              <a:buClr>
                <a:srgbClr val="000000"/>
              </a:buClr>
              <a:buFont typeface="Arial"/>
              <a:buNone/>
              <a:defRPr/>
            </a:lvl9pPr>
          </a:lstStyle>
          <a:p>
            <a:endParaRPr/>
          </a:p>
        </p:txBody>
      </p:sp>
      <p:sp>
        <p:nvSpPr>
          <p:cNvPr id="3" name="Shape 3"/>
          <p:cNvSpPr txBox="1">
            <a:spLocks noGrp="1"/>
          </p:cNvSpPr>
          <p:nvPr>
            <p:ph type="dt" idx="10"/>
          </p:nvPr>
        </p:nvSpPr>
        <p:spPr>
          <a:xfrm>
            <a:off x="3970937" y="0"/>
            <a:ext cx="3037839" cy="464820"/>
          </a:xfrm>
          <a:prstGeom prst="rect">
            <a:avLst/>
          </a:prstGeom>
          <a:noFill/>
          <a:ln>
            <a:noFill/>
          </a:ln>
        </p:spPr>
        <p:txBody>
          <a:bodyPr lIns="93162" tIns="93162" rIns="93162" bIns="93162" anchor="t" anchorCtr="0"/>
          <a:lstStyle>
            <a:lvl1pPr marL="0" marR="0" indent="0" algn="r" rtl="0">
              <a:lnSpc>
                <a:spcPct val="100000"/>
              </a:lnSpc>
              <a:spcBef>
                <a:spcPts val="0"/>
              </a:spcBef>
              <a:spcAft>
                <a:spcPts val="0"/>
              </a:spcAft>
              <a:buClr>
                <a:srgbClr val="000000"/>
              </a:buClr>
              <a:buFont typeface="Arial"/>
              <a:buNone/>
              <a:defRPr/>
            </a:lvl1pPr>
            <a:lvl2pPr marL="2449213" marR="0" indent="-3307" algn="l" rtl="0">
              <a:lnSpc>
                <a:spcPct val="100000"/>
              </a:lnSpc>
              <a:spcBef>
                <a:spcPts val="0"/>
              </a:spcBef>
              <a:spcAft>
                <a:spcPts val="0"/>
              </a:spcAft>
              <a:buClr>
                <a:srgbClr val="000000"/>
              </a:buClr>
              <a:buFont typeface="Arial"/>
              <a:buNone/>
              <a:defRPr/>
            </a:lvl2pPr>
            <a:lvl3pPr marL="4898427" marR="0" indent="-6614" algn="l" rtl="0">
              <a:lnSpc>
                <a:spcPct val="100000"/>
              </a:lnSpc>
              <a:spcBef>
                <a:spcPts val="0"/>
              </a:spcBef>
              <a:spcAft>
                <a:spcPts val="0"/>
              </a:spcAft>
              <a:buClr>
                <a:srgbClr val="000000"/>
              </a:buClr>
              <a:buFont typeface="Arial"/>
              <a:buNone/>
              <a:defRPr/>
            </a:lvl3pPr>
            <a:lvl4pPr marL="7347640" marR="0" indent="-9923" algn="l" rtl="0">
              <a:lnSpc>
                <a:spcPct val="100000"/>
              </a:lnSpc>
              <a:spcBef>
                <a:spcPts val="0"/>
              </a:spcBef>
              <a:spcAft>
                <a:spcPts val="0"/>
              </a:spcAft>
              <a:buClr>
                <a:srgbClr val="000000"/>
              </a:buClr>
              <a:buFont typeface="Arial"/>
              <a:buNone/>
              <a:defRPr/>
            </a:lvl4pPr>
            <a:lvl5pPr marL="9796853" marR="0" indent="-288" algn="l" rtl="0">
              <a:lnSpc>
                <a:spcPct val="100000"/>
              </a:lnSpc>
              <a:spcBef>
                <a:spcPts val="0"/>
              </a:spcBef>
              <a:spcAft>
                <a:spcPts val="0"/>
              </a:spcAft>
              <a:buClr>
                <a:srgbClr val="000000"/>
              </a:buClr>
              <a:buFont typeface="Arial"/>
              <a:buNone/>
              <a:defRPr/>
            </a:lvl5pPr>
            <a:lvl6pPr marL="12246068" marR="0" indent="-3597" algn="l" rtl="0">
              <a:lnSpc>
                <a:spcPct val="100000"/>
              </a:lnSpc>
              <a:spcBef>
                <a:spcPts val="0"/>
              </a:spcBef>
              <a:spcAft>
                <a:spcPts val="0"/>
              </a:spcAft>
              <a:buClr>
                <a:srgbClr val="000000"/>
              </a:buClr>
              <a:buFont typeface="Arial"/>
              <a:buNone/>
              <a:defRPr/>
            </a:lvl6pPr>
            <a:lvl7pPr marL="14695280" marR="0" indent="-6905" algn="l" rtl="0">
              <a:lnSpc>
                <a:spcPct val="100000"/>
              </a:lnSpc>
              <a:spcBef>
                <a:spcPts val="0"/>
              </a:spcBef>
              <a:spcAft>
                <a:spcPts val="0"/>
              </a:spcAft>
              <a:buClr>
                <a:srgbClr val="000000"/>
              </a:buClr>
              <a:buFont typeface="Arial"/>
              <a:buNone/>
              <a:defRPr/>
            </a:lvl7pPr>
            <a:lvl8pPr marL="17144496" marR="0" indent="-10214" algn="l" rtl="0">
              <a:lnSpc>
                <a:spcPct val="100000"/>
              </a:lnSpc>
              <a:spcBef>
                <a:spcPts val="0"/>
              </a:spcBef>
              <a:spcAft>
                <a:spcPts val="0"/>
              </a:spcAft>
              <a:buClr>
                <a:srgbClr val="000000"/>
              </a:buClr>
              <a:buFont typeface="Arial"/>
              <a:buNone/>
              <a:defRPr/>
            </a:lvl8pPr>
            <a:lvl9pPr marL="19593707" marR="0" indent="-578" algn="l" rtl="0">
              <a:lnSpc>
                <a:spcPct val="100000"/>
              </a:lnSpc>
              <a:spcBef>
                <a:spcPts val="0"/>
              </a:spcBef>
              <a:spcAft>
                <a:spcPts val="0"/>
              </a:spcAft>
              <a:buClr>
                <a:srgbClr val="000000"/>
              </a:buClr>
              <a:buFont typeface="Arial"/>
              <a:buNone/>
              <a:defRPr/>
            </a:lvl9pPr>
          </a:lstStyle>
          <a:p>
            <a:endParaRPr/>
          </a:p>
        </p:txBody>
      </p:sp>
      <p:sp>
        <p:nvSpPr>
          <p:cNvPr id="4" name="Shape 4"/>
          <p:cNvSpPr>
            <a:spLocks noGrp="1" noRot="1" noChangeAspect="1"/>
          </p:cNvSpPr>
          <p:nvPr>
            <p:ph type="sldImg" idx="3"/>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701041" y="4415790"/>
            <a:ext cx="5608319" cy="4183380"/>
          </a:xfrm>
          <a:prstGeom prst="rect">
            <a:avLst/>
          </a:prstGeom>
          <a:noFill/>
          <a:ln>
            <a:noFill/>
          </a:ln>
        </p:spPr>
        <p:txBody>
          <a:bodyPr lIns="93162" tIns="93162" rIns="93162" bIns="93162"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txBox="1">
            <a:spLocks noGrp="1"/>
          </p:cNvSpPr>
          <p:nvPr>
            <p:ph type="ftr" idx="11"/>
          </p:nvPr>
        </p:nvSpPr>
        <p:spPr>
          <a:xfrm>
            <a:off x="1" y="8829967"/>
            <a:ext cx="3037839" cy="464820"/>
          </a:xfrm>
          <a:prstGeom prst="rect">
            <a:avLst/>
          </a:prstGeom>
          <a:noFill/>
          <a:ln>
            <a:noFill/>
          </a:ln>
        </p:spPr>
        <p:txBody>
          <a:bodyPr lIns="93162" tIns="93162" rIns="93162" bIns="93162" anchor="b" anchorCtr="0"/>
          <a:lstStyle>
            <a:lvl1pPr marL="0" marR="0" indent="0" algn="l" rtl="0">
              <a:lnSpc>
                <a:spcPct val="100000"/>
              </a:lnSpc>
              <a:spcBef>
                <a:spcPts val="0"/>
              </a:spcBef>
              <a:spcAft>
                <a:spcPts val="0"/>
              </a:spcAft>
              <a:buClr>
                <a:srgbClr val="000000"/>
              </a:buClr>
              <a:buFont typeface="Arial"/>
              <a:buNone/>
              <a:defRPr/>
            </a:lvl1pPr>
            <a:lvl2pPr marL="2449213" marR="0" indent="-3307" algn="l" rtl="0">
              <a:lnSpc>
                <a:spcPct val="100000"/>
              </a:lnSpc>
              <a:spcBef>
                <a:spcPts val="0"/>
              </a:spcBef>
              <a:spcAft>
                <a:spcPts val="0"/>
              </a:spcAft>
              <a:buClr>
                <a:srgbClr val="000000"/>
              </a:buClr>
              <a:buFont typeface="Arial"/>
              <a:buNone/>
              <a:defRPr/>
            </a:lvl2pPr>
            <a:lvl3pPr marL="4898427" marR="0" indent="-6614" algn="l" rtl="0">
              <a:lnSpc>
                <a:spcPct val="100000"/>
              </a:lnSpc>
              <a:spcBef>
                <a:spcPts val="0"/>
              </a:spcBef>
              <a:spcAft>
                <a:spcPts val="0"/>
              </a:spcAft>
              <a:buClr>
                <a:srgbClr val="000000"/>
              </a:buClr>
              <a:buFont typeface="Arial"/>
              <a:buNone/>
              <a:defRPr/>
            </a:lvl3pPr>
            <a:lvl4pPr marL="7347640" marR="0" indent="-9923" algn="l" rtl="0">
              <a:lnSpc>
                <a:spcPct val="100000"/>
              </a:lnSpc>
              <a:spcBef>
                <a:spcPts val="0"/>
              </a:spcBef>
              <a:spcAft>
                <a:spcPts val="0"/>
              </a:spcAft>
              <a:buClr>
                <a:srgbClr val="000000"/>
              </a:buClr>
              <a:buFont typeface="Arial"/>
              <a:buNone/>
              <a:defRPr/>
            </a:lvl4pPr>
            <a:lvl5pPr marL="9796853" marR="0" indent="-288" algn="l" rtl="0">
              <a:lnSpc>
                <a:spcPct val="100000"/>
              </a:lnSpc>
              <a:spcBef>
                <a:spcPts val="0"/>
              </a:spcBef>
              <a:spcAft>
                <a:spcPts val="0"/>
              </a:spcAft>
              <a:buClr>
                <a:srgbClr val="000000"/>
              </a:buClr>
              <a:buFont typeface="Arial"/>
              <a:buNone/>
              <a:defRPr/>
            </a:lvl5pPr>
            <a:lvl6pPr marL="12246068" marR="0" indent="-3597" algn="l" rtl="0">
              <a:lnSpc>
                <a:spcPct val="100000"/>
              </a:lnSpc>
              <a:spcBef>
                <a:spcPts val="0"/>
              </a:spcBef>
              <a:spcAft>
                <a:spcPts val="0"/>
              </a:spcAft>
              <a:buClr>
                <a:srgbClr val="000000"/>
              </a:buClr>
              <a:buFont typeface="Arial"/>
              <a:buNone/>
              <a:defRPr/>
            </a:lvl6pPr>
            <a:lvl7pPr marL="14695280" marR="0" indent="-6905" algn="l" rtl="0">
              <a:lnSpc>
                <a:spcPct val="100000"/>
              </a:lnSpc>
              <a:spcBef>
                <a:spcPts val="0"/>
              </a:spcBef>
              <a:spcAft>
                <a:spcPts val="0"/>
              </a:spcAft>
              <a:buClr>
                <a:srgbClr val="000000"/>
              </a:buClr>
              <a:buFont typeface="Arial"/>
              <a:buNone/>
              <a:defRPr/>
            </a:lvl7pPr>
            <a:lvl8pPr marL="17144496" marR="0" indent="-10214" algn="l" rtl="0">
              <a:lnSpc>
                <a:spcPct val="100000"/>
              </a:lnSpc>
              <a:spcBef>
                <a:spcPts val="0"/>
              </a:spcBef>
              <a:spcAft>
                <a:spcPts val="0"/>
              </a:spcAft>
              <a:buClr>
                <a:srgbClr val="000000"/>
              </a:buClr>
              <a:buFont typeface="Arial"/>
              <a:buNone/>
              <a:defRPr/>
            </a:lvl8pPr>
            <a:lvl9pPr marL="19593707" marR="0" indent="-578" algn="l" rtl="0">
              <a:lnSpc>
                <a:spcPct val="100000"/>
              </a:lnSpc>
              <a:spcBef>
                <a:spcPts val="0"/>
              </a:spcBef>
              <a:spcAft>
                <a:spcPts val="0"/>
              </a:spcAft>
              <a:buClr>
                <a:srgbClr val="000000"/>
              </a:buClr>
              <a:buFont typeface="Arial"/>
              <a:buNone/>
              <a:defRPr/>
            </a:lvl9pPr>
          </a:lstStyle>
          <a:p>
            <a:endParaRPr/>
          </a:p>
        </p:txBody>
      </p:sp>
      <p:sp>
        <p:nvSpPr>
          <p:cNvPr id="7" name="Shape 7"/>
          <p:cNvSpPr txBox="1">
            <a:spLocks noGrp="1"/>
          </p:cNvSpPr>
          <p:nvPr>
            <p:ph type="sldNum" idx="12"/>
          </p:nvPr>
        </p:nvSpPr>
        <p:spPr>
          <a:xfrm>
            <a:off x="3970937" y="8829967"/>
            <a:ext cx="3037839" cy="464820"/>
          </a:xfrm>
          <a:prstGeom prst="rect">
            <a:avLst/>
          </a:prstGeom>
          <a:noFill/>
          <a:ln>
            <a:noFill/>
          </a:ln>
        </p:spPr>
        <p:txBody>
          <a:bodyPr lIns="93162" tIns="93162" rIns="93162" bIns="93162" anchor="b" anchorCtr="0">
            <a:noAutofit/>
          </a:bodyPr>
          <a:lstStyle/>
          <a:p>
            <a:pPr>
              <a:buClr>
                <a:srgbClr val="000000"/>
              </a:buClr>
            </a:pPr>
            <a:endParaRPr lang="en-US"/>
          </a:p>
          <a:p>
            <a:pPr lvl="1">
              <a:buClr>
                <a:srgbClr val="000000"/>
              </a:buClr>
              <a:buFont typeface="Arial"/>
              <a:buNone/>
            </a:pPr>
            <a:endParaRPr lang="en-US"/>
          </a:p>
          <a:p>
            <a:pPr lvl="2">
              <a:buClr>
                <a:srgbClr val="000000"/>
              </a:buClr>
              <a:buFont typeface="Arial"/>
              <a:buNone/>
            </a:pPr>
            <a:endParaRPr lang="en-US"/>
          </a:p>
          <a:p>
            <a:pPr lvl="3">
              <a:buClr>
                <a:srgbClr val="000000"/>
              </a:buClr>
              <a:buFont typeface="Arial"/>
              <a:buNone/>
            </a:pPr>
            <a:endParaRPr lang="en-US"/>
          </a:p>
          <a:p>
            <a:pPr lvl="4">
              <a:buClr>
                <a:srgbClr val="000000"/>
              </a:buClr>
              <a:buFont typeface="Arial"/>
              <a:buNone/>
            </a:pPr>
            <a:endParaRPr lang="en-US"/>
          </a:p>
          <a:p>
            <a:pPr lvl="5">
              <a:buClr>
                <a:srgbClr val="000000"/>
              </a:buClr>
              <a:buFont typeface="Arial"/>
              <a:buNone/>
            </a:pPr>
            <a:endParaRPr lang="en-US"/>
          </a:p>
          <a:p>
            <a:pPr lvl="6">
              <a:buClr>
                <a:srgbClr val="000000"/>
              </a:buClr>
              <a:buFont typeface="Arial"/>
              <a:buNone/>
            </a:pPr>
            <a:endParaRPr lang="en-US"/>
          </a:p>
          <a:p>
            <a:pPr lvl="7">
              <a:buClr>
                <a:srgbClr val="000000"/>
              </a:buClr>
              <a:buFont typeface="Arial"/>
              <a:buNone/>
            </a:pPr>
            <a:endParaRPr lang="en-US"/>
          </a:p>
          <a:p>
            <a:pPr lvl="8">
              <a:buClr>
                <a:srgbClr val="000000"/>
              </a:buClr>
              <a:buFont typeface="Arial"/>
              <a:buNone/>
            </a:pPr>
            <a:endParaRPr lang="en-US"/>
          </a:p>
        </p:txBody>
      </p:sp>
    </p:spTree>
    <p:extLst>
      <p:ext uri="{BB962C8B-B14F-4D97-AF65-F5344CB8AC3E}">
        <p14:creationId xmlns:p14="http://schemas.microsoft.com/office/powerpoint/2010/main" val="394248426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38" name="Shape 138"/>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marL="174708" indent="-174708">
              <a:buClr>
                <a:schemeClr val="dk1"/>
              </a:buClr>
              <a:buSzPct val="100000"/>
              <a:buFont typeface="Calibri"/>
              <a:buChar char="-"/>
            </a:pPr>
            <a:r>
              <a:rPr lang="en-US">
                <a:solidFill>
                  <a:schemeClr val="dk1"/>
                </a:solidFill>
                <a:latin typeface="Calibri"/>
                <a:ea typeface="Calibri"/>
                <a:cs typeface="Calibri"/>
                <a:sym typeface="Calibri"/>
              </a:rPr>
              <a:t>Kill abstract</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Change to sans serif font</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Make title bigger</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Make title background white</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Use full names</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Super script to associate names with correct department </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Background color: make it dark green, make writing on white background and writing in black/dark green</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4 columns!!!</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Smaller pictures</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Bold titles</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References can be 12pt</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Acknowledgements can be 16pt</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Everything else is 18-24pt</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Titles don’t need to be bigger than 36pt</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Remove circles from the arrowhead diagram, group the related labels together</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Include menu bar</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Testing/error handling – sample error (we don’t crash with errors!)</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Mouseovers for edges screenshot</a:t>
            </a:r>
          </a:p>
        </p:txBody>
      </p:sp>
      <p:sp>
        <p:nvSpPr>
          <p:cNvPr id="139" name="Shape 139"/>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Clr>
                <a:srgbClr val="000000"/>
              </a:buClr>
              <a:buSzPct val="25000"/>
            </a:pPr>
            <a:r>
              <a:rPr lang="en-US"/>
              <a:t> </a:t>
            </a:r>
          </a:p>
        </p:txBody>
      </p:sp>
    </p:spTree>
    <p:extLst>
      <p:ext uri="{BB962C8B-B14F-4D97-AF65-F5344CB8AC3E}">
        <p14:creationId xmlns:p14="http://schemas.microsoft.com/office/powerpoint/2010/main" val="694132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4"/>
        <p:cNvGrpSpPr/>
        <p:nvPr/>
      </p:nvGrpSpPr>
      <p:grpSpPr>
        <a:xfrm>
          <a:off x="0" y="0"/>
          <a:ext cx="0" cy="0"/>
          <a:chOff x="0" y="0"/>
          <a:chExt cx="0" cy="0"/>
        </a:xfrm>
      </p:grpSpPr>
      <p:sp>
        <p:nvSpPr>
          <p:cNvPr id="15" name="Shape 15"/>
          <p:cNvSpPr txBox="1">
            <a:spLocks noGrp="1"/>
          </p:cNvSpPr>
          <p:nvPr>
            <p:ph type="ctrTitle"/>
          </p:nvPr>
        </p:nvSpPr>
        <p:spPr>
          <a:xfrm>
            <a:off x="3291839" y="10226042"/>
            <a:ext cx="37307518" cy="705612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chemeClr val="dk1"/>
              </a:buClr>
              <a:buFont typeface="Calibri"/>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6" name="Shape 16"/>
          <p:cNvSpPr txBox="1">
            <a:spLocks noGrp="1"/>
          </p:cNvSpPr>
          <p:nvPr>
            <p:ph type="subTitle" idx="1"/>
          </p:nvPr>
        </p:nvSpPr>
        <p:spPr>
          <a:xfrm>
            <a:off x="6583678" y="18653759"/>
            <a:ext cx="30723838" cy="8412480"/>
          </a:xfrm>
          <a:prstGeom prst="rect">
            <a:avLst/>
          </a:prstGeom>
          <a:noFill/>
          <a:ln>
            <a:noFill/>
          </a:ln>
        </p:spPr>
        <p:txBody>
          <a:bodyPr lIns="91425" tIns="91425" rIns="91425" bIns="91425" anchor="t" anchorCtr="0"/>
          <a:lstStyle>
            <a:lvl1pPr marL="0" marR="0" indent="0" algn="ctr" rtl="0">
              <a:lnSpc>
                <a:spcPct val="100000"/>
              </a:lnSpc>
              <a:spcBef>
                <a:spcPts val="3360"/>
              </a:spcBef>
              <a:spcAft>
                <a:spcPts val="0"/>
              </a:spcAft>
              <a:buClr>
                <a:srgbClr val="888888"/>
              </a:buClr>
              <a:buFont typeface="Arial"/>
              <a:buNone/>
              <a:defRPr/>
            </a:lvl1pPr>
            <a:lvl2pPr marL="2403546" marR="0" indent="-3245" algn="ctr" rtl="0">
              <a:lnSpc>
                <a:spcPct val="100000"/>
              </a:lnSpc>
              <a:spcBef>
                <a:spcPts val="2940"/>
              </a:spcBef>
              <a:spcAft>
                <a:spcPts val="0"/>
              </a:spcAft>
              <a:buClr>
                <a:srgbClr val="888888"/>
              </a:buClr>
              <a:buFont typeface="Arial"/>
              <a:buNone/>
              <a:defRPr/>
            </a:lvl2pPr>
            <a:lvl3pPr marL="4807092" marR="0" indent="-6491" algn="ctr" rtl="0">
              <a:lnSpc>
                <a:spcPct val="100000"/>
              </a:lnSpc>
              <a:spcBef>
                <a:spcPts val="2520"/>
              </a:spcBef>
              <a:spcAft>
                <a:spcPts val="0"/>
              </a:spcAft>
              <a:buClr>
                <a:srgbClr val="888888"/>
              </a:buClr>
              <a:buFont typeface="Arial"/>
              <a:buNone/>
              <a:defRPr/>
            </a:lvl3pPr>
            <a:lvl4pPr marL="7210638" marR="0" indent="-9738" algn="ctr" rtl="0">
              <a:lnSpc>
                <a:spcPct val="100000"/>
              </a:lnSpc>
              <a:spcBef>
                <a:spcPts val="2100"/>
              </a:spcBef>
              <a:spcAft>
                <a:spcPts val="0"/>
              </a:spcAft>
              <a:buClr>
                <a:srgbClr val="888888"/>
              </a:buClr>
              <a:buFont typeface="Arial"/>
              <a:buNone/>
              <a:defRPr/>
            </a:lvl4pPr>
            <a:lvl5pPr marL="9614184" marR="0" indent="-283" algn="ctr" rtl="0">
              <a:lnSpc>
                <a:spcPct val="100000"/>
              </a:lnSpc>
              <a:spcBef>
                <a:spcPts val="2100"/>
              </a:spcBef>
              <a:spcAft>
                <a:spcPts val="0"/>
              </a:spcAft>
              <a:buClr>
                <a:srgbClr val="888888"/>
              </a:buClr>
              <a:buFont typeface="Arial"/>
              <a:buNone/>
              <a:defRPr/>
            </a:lvl5pPr>
            <a:lvl6pPr marL="12017731" marR="0" indent="-3530" algn="ctr" rtl="0">
              <a:lnSpc>
                <a:spcPct val="100000"/>
              </a:lnSpc>
              <a:spcBef>
                <a:spcPts val="2100"/>
              </a:spcBef>
              <a:spcAft>
                <a:spcPts val="0"/>
              </a:spcAft>
              <a:buClr>
                <a:srgbClr val="888888"/>
              </a:buClr>
              <a:buFont typeface="Arial"/>
              <a:buNone/>
              <a:defRPr/>
            </a:lvl6pPr>
            <a:lvl7pPr marL="14421276" marR="0" indent="-6776" algn="ctr" rtl="0">
              <a:lnSpc>
                <a:spcPct val="100000"/>
              </a:lnSpc>
              <a:spcBef>
                <a:spcPts val="2100"/>
              </a:spcBef>
              <a:spcAft>
                <a:spcPts val="0"/>
              </a:spcAft>
              <a:buClr>
                <a:srgbClr val="888888"/>
              </a:buClr>
              <a:buFont typeface="Arial"/>
              <a:buNone/>
              <a:defRPr/>
            </a:lvl7pPr>
            <a:lvl8pPr marL="16824824" marR="0" indent="-10024" algn="ctr" rtl="0">
              <a:lnSpc>
                <a:spcPct val="100000"/>
              </a:lnSpc>
              <a:spcBef>
                <a:spcPts val="2100"/>
              </a:spcBef>
              <a:spcAft>
                <a:spcPts val="0"/>
              </a:spcAft>
              <a:buClr>
                <a:srgbClr val="888888"/>
              </a:buClr>
              <a:buFont typeface="Arial"/>
              <a:buNone/>
              <a:defRPr/>
            </a:lvl8pPr>
            <a:lvl9pPr marL="19228368" marR="0" indent="-567" algn="ctr" rtl="0">
              <a:lnSpc>
                <a:spcPct val="100000"/>
              </a:lnSpc>
              <a:spcBef>
                <a:spcPts val="2100"/>
              </a:spcBef>
              <a:spcAft>
                <a:spcPts val="0"/>
              </a:spcAft>
              <a:buClr>
                <a:srgbClr val="888888"/>
              </a:buClr>
              <a:buFont typeface="Arial"/>
              <a:buNone/>
              <a:defRPr/>
            </a:lvl9pPr>
          </a:lstStyle>
          <a:p>
            <a:endParaRPr/>
          </a:p>
        </p:txBody>
      </p:sp>
      <p:sp>
        <p:nvSpPr>
          <p:cNvPr id="17" name="Shape 17"/>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18" name="Shape 18"/>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19" name="Shape 19"/>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2194558" y="1318262"/>
            <a:ext cx="39502080" cy="5486399"/>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4" name="Shape 34"/>
          <p:cNvSpPr txBox="1">
            <a:spLocks noGrp="1"/>
          </p:cNvSpPr>
          <p:nvPr>
            <p:ph type="body" idx="1"/>
          </p:nvPr>
        </p:nvSpPr>
        <p:spPr>
          <a:xfrm>
            <a:off x="2194558" y="7680963"/>
            <a:ext cx="19385280" cy="21724621"/>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5" name="Shape 35"/>
          <p:cNvSpPr txBox="1">
            <a:spLocks noGrp="1"/>
          </p:cNvSpPr>
          <p:nvPr>
            <p:ph type="body" idx="2"/>
          </p:nvPr>
        </p:nvSpPr>
        <p:spPr>
          <a:xfrm>
            <a:off x="22311359" y="7680963"/>
            <a:ext cx="19385280" cy="21724621"/>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37" name="Shape 37"/>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38" name="Shape 38"/>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2194558" y="1318262"/>
            <a:ext cx="39502080" cy="54863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1" name="Shape 41"/>
          <p:cNvSpPr txBox="1">
            <a:spLocks noGrp="1"/>
          </p:cNvSpPr>
          <p:nvPr>
            <p:ph type="body" idx="1"/>
          </p:nvPr>
        </p:nvSpPr>
        <p:spPr>
          <a:xfrm>
            <a:off x="2194558" y="7368542"/>
            <a:ext cx="19392903" cy="3070857"/>
          </a:xfrm>
          <a:prstGeom prst="rect">
            <a:avLst/>
          </a:prstGeom>
          <a:noFill/>
          <a:ln>
            <a:noFill/>
          </a:ln>
        </p:spPr>
        <p:txBody>
          <a:bodyPr lIns="91425" tIns="91425" rIns="91425" bIns="91425" anchor="b" anchorCtr="0"/>
          <a:lstStyle>
            <a:lvl1pPr marL="0" indent="0" rtl="0">
              <a:spcBef>
                <a:spcPts val="0"/>
              </a:spcBef>
              <a:buFont typeface="Calibri"/>
              <a:buNone/>
              <a:defRPr/>
            </a:lvl1pPr>
            <a:lvl2pPr marL="2403546" indent="-3245" rtl="0">
              <a:spcBef>
                <a:spcPts val="0"/>
              </a:spcBef>
              <a:buFont typeface="Calibri"/>
              <a:buNone/>
              <a:defRPr/>
            </a:lvl2pPr>
            <a:lvl3pPr marL="4807092" indent="-6491" rtl="0">
              <a:spcBef>
                <a:spcPts val="0"/>
              </a:spcBef>
              <a:buFont typeface="Calibri"/>
              <a:buNone/>
              <a:defRPr/>
            </a:lvl3pPr>
            <a:lvl4pPr marL="7210638" indent="-9738" rtl="0">
              <a:spcBef>
                <a:spcPts val="0"/>
              </a:spcBef>
              <a:buFont typeface="Calibri"/>
              <a:buNone/>
              <a:defRPr/>
            </a:lvl4pPr>
            <a:lvl5pPr marL="9614184" indent="-283" rtl="0">
              <a:spcBef>
                <a:spcPts val="0"/>
              </a:spcBef>
              <a:buFont typeface="Calibri"/>
              <a:buNone/>
              <a:defRPr/>
            </a:lvl5pPr>
            <a:lvl6pPr marL="12017731" indent="-3530" rtl="0">
              <a:spcBef>
                <a:spcPts val="0"/>
              </a:spcBef>
              <a:buFont typeface="Calibri"/>
              <a:buNone/>
              <a:defRPr/>
            </a:lvl6pPr>
            <a:lvl7pPr marL="14421276" indent="-6776" rtl="0">
              <a:spcBef>
                <a:spcPts val="0"/>
              </a:spcBef>
              <a:buFont typeface="Calibri"/>
              <a:buNone/>
              <a:defRPr/>
            </a:lvl7pPr>
            <a:lvl8pPr marL="16824824" indent="-10024" rtl="0">
              <a:spcBef>
                <a:spcPts val="0"/>
              </a:spcBef>
              <a:buFont typeface="Calibri"/>
              <a:buNone/>
              <a:defRPr/>
            </a:lvl8pPr>
            <a:lvl9pPr marL="19228368" indent="-567" rtl="0">
              <a:spcBef>
                <a:spcPts val="0"/>
              </a:spcBef>
              <a:buFont typeface="Calibri"/>
              <a:buNone/>
              <a:defRPr/>
            </a:lvl9pPr>
          </a:lstStyle>
          <a:p>
            <a:endParaRPr/>
          </a:p>
        </p:txBody>
      </p:sp>
      <p:sp>
        <p:nvSpPr>
          <p:cNvPr id="42" name="Shape 42"/>
          <p:cNvSpPr txBox="1">
            <a:spLocks noGrp="1"/>
          </p:cNvSpPr>
          <p:nvPr>
            <p:ph type="body" idx="2"/>
          </p:nvPr>
        </p:nvSpPr>
        <p:spPr>
          <a:xfrm>
            <a:off x="2194558" y="10439400"/>
            <a:ext cx="19392903" cy="1896618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3" name="Shape 43"/>
          <p:cNvSpPr txBox="1">
            <a:spLocks noGrp="1"/>
          </p:cNvSpPr>
          <p:nvPr>
            <p:ph type="body" idx="3"/>
          </p:nvPr>
        </p:nvSpPr>
        <p:spPr>
          <a:xfrm>
            <a:off x="22296123" y="7368542"/>
            <a:ext cx="19400519" cy="3070857"/>
          </a:xfrm>
          <a:prstGeom prst="rect">
            <a:avLst/>
          </a:prstGeom>
          <a:noFill/>
          <a:ln>
            <a:noFill/>
          </a:ln>
        </p:spPr>
        <p:txBody>
          <a:bodyPr lIns="91425" tIns="91425" rIns="91425" bIns="91425" anchor="b" anchorCtr="0"/>
          <a:lstStyle>
            <a:lvl1pPr marL="0" indent="0" rtl="0">
              <a:spcBef>
                <a:spcPts val="0"/>
              </a:spcBef>
              <a:buFont typeface="Calibri"/>
              <a:buNone/>
              <a:defRPr/>
            </a:lvl1pPr>
            <a:lvl2pPr marL="2403546" indent="-3245" rtl="0">
              <a:spcBef>
                <a:spcPts val="0"/>
              </a:spcBef>
              <a:buFont typeface="Calibri"/>
              <a:buNone/>
              <a:defRPr/>
            </a:lvl2pPr>
            <a:lvl3pPr marL="4807092" indent="-6491" rtl="0">
              <a:spcBef>
                <a:spcPts val="0"/>
              </a:spcBef>
              <a:buFont typeface="Calibri"/>
              <a:buNone/>
              <a:defRPr/>
            </a:lvl3pPr>
            <a:lvl4pPr marL="7210638" indent="-9738" rtl="0">
              <a:spcBef>
                <a:spcPts val="0"/>
              </a:spcBef>
              <a:buFont typeface="Calibri"/>
              <a:buNone/>
              <a:defRPr/>
            </a:lvl4pPr>
            <a:lvl5pPr marL="9614184" indent="-283" rtl="0">
              <a:spcBef>
                <a:spcPts val="0"/>
              </a:spcBef>
              <a:buFont typeface="Calibri"/>
              <a:buNone/>
              <a:defRPr/>
            </a:lvl5pPr>
            <a:lvl6pPr marL="12017731" indent="-3530" rtl="0">
              <a:spcBef>
                <a:spcPts val="0"/>
              </a:spcBef>
              <a:buFont typeface="Calibri"/>
              <a:buNone/>
              <a:defRPr/>
            </a:lvl6pPr>
            <a:lvl7pPr marL="14421276" indent="-6776" rtl="0">
              <a:spcBef>
                <a:spcPts val="0"/>
              </a:spcBef>
              <a:buFont typeface="Calibri"/>
              <a:buNone/>
              <a:defRPr/>
            </a:lvl7pPr>
            <a:lvl8pPr marL="16824824" indent="-10024" rtl="0">
              <a:spcBef>
                <a:spcPts val="0"/>
              </a:spcBef>
              <a:buFont typeface="Calibri"/>
              <a:buNone/>
              <a:defRPr/>
            </a:lvl8pPr>
            <a:lvl9pPr marL="19228368" indent="-567" rtl="0">
              <a:spcBef>
                <a:spcPts val="0"/>
              </a:spcBef>
              <a:buFont typeface="Calibri"/>
              <a:buNone/>
              <a:defRPr/>
            </a:lvl9pPr>
          </a:lstStyle>
          <a:p>
            <a:endParaRPr/>
          </a:p>
        </p:txBody>
      </p:sp>
      <p:sp>
        <p:nvSpPr>
          <p:cNvPr id="44" name="Shape 44"/>
          <p:cNvSpPr txBox="1">
            <a:spLocks noGrp="1"/>
          </p:cNvSpPr>
          <p:nvPr>
            <p:ph type="body" idx="4"/>
          </p:nvPr>
        </p:nvSpPr>
        <p:spPr>
          <a:xfrm>
            <a:off x="22296123" y="10439400"/>
            <a:ext cx="19400519" cy="1896618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5" name="Shape 45"/>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46" name="Shape 46"/>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47" name="Shape 47"/>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2194558" y="1318262"/>
            <a:ext cx="39502080" cy="5486399"/>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0" name="Shape 50"/>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51" name="Shape 51"/>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52" name="Shape 52"/>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55" name="Shape 55"/>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56" name="Shape 56"/>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2194564" y="1310640"/>
            <a:ext cx="14439903" cy="5577837"/>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9" name="Shape 59"/>
          <p:cNvSpPr txBox="1">
            <a:spLocks noGrp="1"/>
          </p:cNvSpPr>
          <p:nvPr>
            <p:ph type="body" idx="1"/>
          </p:nvPr>
        </p:nvSpPr>
        <p:spPr>
          <a:xfrm>
            <a:off x="17160240" y="1310641"/>
            <a:ext cx="24536398" cy="2809494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0" name="Shape 60"/>
          <p:cNvSpPr txBox="1">
            <a:spLocks noGrp="1"/>
          </p:cNvSpPr>
          <p:nvPr>
            <p:ph type="body" idx="2"/>
          </p:nvPr>
        </p:nvSpPr>
        <p:spPr>
          <a:xfrm>
            <a:off x="2194564" y="6888482"/>
            <a:ext cx="14439903" cy="22517103"/>
          </a:xfrm>
          <a:prstGeom prst="rect">
            <a:avLst/>
          </a:prstGeom>
          <a:noFill/>
          <a:ln>
            <a:noFill/>
          </a:ln>
        </p:spPr>
        <p:txBody>
          <a:bodyPr lIns="91425" tIns="91425" rIns="91425" bIns="91425" anchor="t" anchorCtr="0"/>
          <a:lstStyle>
            <a:lvl1pPr marL="0" indent="0" rtl="0">
              <a:spcBef>
                <a:spcPts val="0"/>
              </a:spcBef>
              <a:buFont typeface="Calibri"/>
              <a:buNone/>
              <a:defRPr/>
            </a:lvl1pPr>
            <a:lvl2pPr marL="2403546" indent="-3245" rtl="0">
              <a:spcBef>
                <a:spcPts val="0"/>
              </a:spcBef>
              <a:buFont typeface="Calibri"/>
              <a:buNone/>
              <a:defRPr/>
            </a:lvl2pPr>
            <a:lvl3pPr marL="4807092" indent="-6491" rtl="0">
              <a:spcBef>
                <a:spcPts val="0"/>
              </a:spcBef>
              <a:buFont typeface="Calibri"/>
              <a:buNone/>
              <a:defRPr/>
            </a:lvl3pPr>
            <a:lvl4pPr marL="7210638" indent="-9738" rtl="0">
              <a:spcBef>
                <a:spcPts val="0"/>
              </a:spcBef>
              <a:buFont typeface="Calibri"/>
              <a:buNone/>
              <a:defRPr/>
            </a:lvl4pPr>
            <a:lvl5pPr marL="9614184" indent="-283" rtl="0">
              <a:spcBef>
                <a:spcPts val="0"/>
              </a:spcBef>
              <a:buFont typeface="Calibri"/>
              <a:buNone/>
              <a:defRPr/>
            </a:lvl5pPr>
            <a:lvl6pPr marL="12017731" indent="-3530" rtl="0">
              <a:spcBef>
                <a:spcPts val="0"/>
              </a:spcBef>
              <a:buFont typeface="Calibri"/>
              <a:buNone/>
              <a:defRPr/>
            </a:lvl6pPr>
            <a:lvl7pPr marL="14421276" indent="-6776" rtl="0">
              <a:spcBef>
                <a:spcPts val="0"/>
              </a:spcBef>
              <a:buFont typeface="Calibri"/>
              <a:buNone/>
              <a:defRPr/>
            </a:lvl7pPr>
            <a:lvl8pPr marL="16824824" indent="-10024" rtl="0">
              <a:spcBef>
                <a:spcPts val="0"/>
              </a:spcBef>
              <a:buFont typeface="Calibri"/>
              <a:buNone/>
              <a:defRPr/>
            </a:lvl8pPr>
            <a:lvl9pPr marL="19228368" indent="-567" rtl="0">
              <a:spcBef>
                <a:spcPts val="0"/>
              </a:spcBef>
              <a:buFont typeface="Calibri"/>
              <a:buNone/>
              <a:defRPr/>
            </a:lvl9pPr>
          </a:lstStyle>
          <a:p>
            <a:endParaRPr/>
          </a:p>
        </p:txBody>
      </p:sp>
      <p:sp>
        <p:nvSpPr>
          <p:cNvPr id="61" name="Shape 61"/>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62" name="Shape 62"/>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63" name="Shape 63"/>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8602982" y="23042881"/>
            <a:ext cx="26334720" cy="2720343"/>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6" name="Shape 66"/>
          <p:cNvSpPr>
            <a:spLocks noGrp="1"/>
          </p:cNvSpPr>
          <p:nvPr>
            <p:ph type="pic" idx="2"/>
          </p:nvPr>
        </p:nvSpPr>
        <p:spPr>
          <a:xfrm>
            <a:off x="8602982" y="2941317"/>
            <a:ext cx="26334720" cy="19751040"/>
          </a:xfrm>
          <a:prstGeom prst="rect">
            <a:avLst/>
          </a:prstGeom>
          <a:noFill/>
          <a:ln>
            <a:noFill/>
          </a:ln>
        </p:spPr>
      </p:sp>
      <p:sp>
        <p:nvSpPr>
          <p:cNvPr id="67" name="Shape 67"/>
          <p:cNvSpPr txBox="1">
            <a:spLocks noGrp="1"/>
          </p:cNvSpPr>
          <p:nvPr>
            <p:ph type="body" idx="1"/>
          </p:nvPr>
        </p:nvSpPr>
        <p:spPr>
          <a:xfrm>
            <a:off x="8602982" y="25763223"/>
            <a:ext cx="26334720" cy="3863335"/>
          </a:xfrm>
          <a:prstGeom prst="rect">
            <a:avLst/>
          </a:prstGeom>
          <a:noFill/>
          <a:ln>
            <a:noFill/>
          </a:ln>
        </p:spPr>
        <p:txBody>
          <a:bodyPr lIns="91425" tIns="91425" rIns="91425" bIns="91425" anchor="t" anchorCtr="0"/>
          <a:lstStyle>
            <a:lvl1pPr marL="0" indent="0" rtl="0">
              <a:spcBef>
                <a:spcPts val="0"/>
              </a:spcBef>
              <a:buFont typeface="Calibri"/>
              <a:buNone/>
              <a:defRPr/>
            </a:lvl1pPr>
            <a:lvl2pPr marL="2403546" indent="-3245" rtl="0">
              <a:spcBef>
                <a:spcPts val="0"/>
              </a:spcBef>
              <a:buFont typeface="Calibri"/>
              <a:buNone/>
              <a:defRPr/>
            </a:lvl2pPr>
            <a:lvl3pPr marL="4807092" indent="-6491" rtl="0">
              <a:spcBef>
                <a:spcPts val="0"/>
              </a:spcBef>
              <a:buFont typeface="Calibri"/>
              <a:buNone/>
              <a:defRPr/>
            </a:lvl3pPr>
            <a:lvl4pPr marL="7210638" indent="-9738" rtl="0">
              <a:spcBef>
                <a:spcPts val="0"/>
              </a:spcBef>
              <a:buFont typeface="Calibri"/>
              <a:buNone/>
              <a:defRPr/>
            </a:lvl4pPr>
            <a:lvl5pPr marL="9614184" indent="-283" rtl="0">
              <a:spcBef>
                <a:spcPts val="0"/>
              </a:spcBef>
              <a:buFont typeface="Calibri"/>
              <a:buNone/>
              <a:defRPr/>
            </a:lvl5pPr>
            <a:lvl6pPr marL="12017731" indent="-3530" rtl="0">
              <a:spcBef>
                <a:spcPts val="0"/>
              </a:spcBef>
              <a:buFont typeface="Calibri"/>
              <a:buNone/>
              <a:defRPr/>
            </a:lvl6pPr>
            <a:lvl7pPr marL="14421276" indent="-6776" rtl="0">
              <a:spcBef>
                <a:spcPts val="0"/>
              </a:spcBef>
              <a:buFont typeface="Calibri"/>
              <a:buNone/>
              <a:defRPr/>
            </a:lvl7pPr>
            <a:lvl8pPr marL="16824824" indent="-10024" rtl="0">
              <a:spcBef>
                <a:spcPts val="0"/>
              </a:spcBef>
              <a:buFont typeface="Calibri"/>
              <a:buNone/>
              <a:defRPr/>
            </a:lvl8pPr>
            <a:lvl9pPr marL="19228368" indent="-567" rtl="0">
              <a:spcBef>
                <a:spcPts val="0"/>
              </a:spcBef>
              <a:buFont typeface="Calibri"/>
              <a:buNone/>
              <a:defRPr/>
            </a:lvl9pPr>
          </a:lstStyle>
          <a:p>
            <a:endParaRPr/>
          </a:p>
        </p:txBody>
      </p:sp>
      <p:sp>
        <p:nvSpPr>
          <p:cNvPr id="68" name="Shape 68"/>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69" name="Shape 69"/>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70" name="Shape 70"/>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2194558" y="1318262"/>
            <a:ext cx="39502080" cy="5486399"/>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1"/>
          </p:nvPr>
        </p:nvSpPr>
        <p:spPr>
          <a:xfrm rot="5400000">
            <a:off x="11083289" y="-1207766"/>
            <a:ext cx="21724621" cy="39502080"/>
          </a:xfrm>
          <a:prstGeom prst="rect">
            <a:avLst/>
          </a:prstGeom>
          <a:noFill/>
          <a:ln>
            <a:noFill/>
          </a:ln>
        </p:spPr>
        <p:txBody>
          <a:bodyPr lIns="91425" tIns="91425" rIns="91425" bIns="91425" anchor="t" anchorCtr="0"/>
          <a:lstStyle>
            <a:lvl1pPr marL="1802659" indent="-558058" algn="l" rtl="0">
              <a:spcBef>
                <a:spcPts val="3360"/>
              </a:spcBef>
              <a:buClr>
                <a:schemeClr val="dk1"/>
              </a:buClr>
              <a:buFont typeface="Arial"/>
              <a:buChar char="•"/>
              <a:defRPr/>
            </a:lvl1pPr>
            <a:lvl2pPr marL="3905762" indent="-400561" algn="l" rtl="0">
              <a:spcBef>
                <a:spcPts val="2940"/>
              </a:spcBef>
              <a:buClr>
                <a:schemeClr val="dk1"/>
              </a:buClr>
              <a:buFont typeface="Arial"/>
              <a:buChar char="–"/>
              <a:defRPr/>
            </a:lvl2pPr>
            <a:lvl3pPr marL="6008865" indent="-230365" algn="l" rtl="0">
              <a:spcBef>
                <a:spcPts val="2520"/>
              </a:spcBef>
              <a:buClr>
                <a:schemeClr val="dk1"/>
              </a:buClr>
              <a:buFont typeface="Arial"/>
              <a:buChar char="•"/>
              <a:defRPr/>
            </a:lvl3pPr>
            <a:lvl4pPr marL="8412411" indent="-373311" algn="l" rtl="0">
              <a:spcBef>
                <a:spcPts val="2100"/>
              </a:spcBef>
              <a:buClr>
                <a:schemeClr val="dk1"/>
              </a:buClr>
              <a:buFont typeface="Arial"/>
              <a:buChar char="–"/>
              <a:defRPr/>
            </a:lvl4pPr>
            <a:lvl5pPr marL="10815958" indent="-363857" algn="l" rtl="0">
              <a:spcBef>
                <a:spcPts val="2100"/>
              </a:spcBef>
              <a:buClr>
                <a:schemeClr val="dk1"/>
              </a:buClr>
              <a:buFont typeface="Arial"/>
              <a:buChar char="»"/>
              <a:defRPr/>
            </a:lvl5pPr>
            <a:lvl6pPr marL="13219505" indent="-367104" algn="l" rtl="0">
              <a:spcBef>
                <a:spcPts val="2100"/>
              </a:spcBef>
              <a:buClr>
                <a:schemeClr val="dk1"/>
              </a:buClr>
              <a:buFont typeface="Arial"/>
              <a:buChar char="•"/>
              <a:defRPr/>
            </a:lvl6pPr>
            <a:lvl7pPr marL="15623049" indent="-370349" algn="l" rtl="0">
              <a:spcBef>
                <a:spcPts val="2100"/>
              </a:spcBef>
              <a:buClr>
                <a:schemeClr val="dk1"/>
              </a:buClr>
              <a:buFont typeface="Arial"/>
              <a:buChar char="•"/>
              <a:defRPr/>
            </a:lvl7pPr>
            <a:lvl8pPr marL="18026596" indent="-373595" algn="l" rtl="0">
              <a:spcBef>
                <a:spcPts val="2100"/>
              </a:spcBef>
              <a:buClr>
                <a:schemeClr val="dk1"/>
              </a:buClr>
              <a:buFont typeface="Arial"/>
              <a:buChar char="•"/>
              <a:defRPr/>
            </a:lvl8pPr>
            <a:lvl9pPr marL="20430142" indent="-364142" algn="l" rtl="0">
              <a:spcBef>
                <a:spcPts val="2100"/>
              </a:spcBef>
              <a:buClr>
                <a:schemeClr val="dk1"/>
              </a:buClr>
              <a:buFont typeface="Arial"/>
              <a:buChar char="•"/>
              <a:defRPr/>
            </a:lvl9pPr>
          </a:lstStyle>
          <a:p>
            <a:endParaRPr/>
          </a:p>
        </p:txBody>
      </p:sp>
      <p:sp>
        <p:nvSpPr>
          <p:cNvPr id="74" name="Shape 74"/>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75" name="Shape 75"/>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76" name="Shape 76"/>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rot="5400000">
            <a:off x="22715220" y="10424165"/>
            <a:ext cx="28087320" cy="987552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9" name="Shape 79"/>
          <p:cNvSpPr txBox="1">
            <a:spLocks noGrp="1"/>
          </p:cNvSpPr>
          <p:nvPr>
            <p:ph type="body" idx="1"/>
          </p:nvPr>
        </p:nvSpPr>
        <p:spPr>
          <a:xfrm rot="5400000">
            <a:off x="2598420" y="914403"/>
            <a:ext cx="28087320" cy="28895038"/>
          </a:xfrm>
          <a:prstGeom prst="rect">
            <a:avLst/>
          </a:prstGeom>
          <a:noFill/>
          <a:ln>
            <a:noFill/>
          </a:ln>
        </p:spPr>
        <p:txBody>
          <a:bodyPr lIns="91425" tIns="91425" rIns="91425" bIns="91425" anchor="t" anchorCtr="0"/>
          <a:lstStyle>
            <a:lvl1pPr marL="1802659" indent="-558058" algn="l" rtl="0">
              <a:spcBef>
                <a:spcPts val="3360"/>
              </a:spcBef>
              <a:buClr>
                <a:schemeClr val="dk1"/>
              </a:buClr>
              <a:buFont typeface="Arial"/>
              <a:buChar char="•"/>
              <a:defRPr/>
            </a:lvl1pPr>
            <a:lvl2pPr marL="3905762" indent="-400561" algn="l" rtl="0">
              <a:spcBef>
                <a:spcPts val="2940"/>
              </a:spcBef>
              <a:buClr>
                <a:schemeClr val="dk1"/>
              </a:buClr>
              <a:buFont typeface="Arial"/>
              <a:buChar char="–"/>
              <a:defRPr/>
            </a:lvl2pPr>
            <a:lvl3pPr marL="6008865" indent="-230365" algn="l" rtl="0">
              <a:spcBef>
                <a:spcPts val="2520"/>
              </a:spcBef>
              <a:buClr>
                <a:schemeClr val="dk1"/>
              </a:buClr>
              <a:buFont typeface="Arial"/>
              <a:buChar char="•"/>
              <a:defRPr/>
            </a:lvl3pPr>
            <a:lvl4pPr marL="8412411" indent="-373311" algn="l" rtl="0">
              <a:spcBef>
                <a:spcPts val="2100"/>
              </a:spcBef>
              <a:buClr>
                <a:schemeClr val="dk1"/>
              </a:buClr>
              <a:buFont typeface="Arial"/>
              <a:buChar char="–"/>
              <a:defRPr/>
            </a:lvl4pPr>
            <a:lvl5pPr marL="10815958" indent="-363857" algn="l" rtl="0">
              <a:spcBef>
                <a:spcPts val="2100"/>
              </a:spcBef>
              <a:buClr>
                <a:schemeClr val="dk1"/>
              </a:buClr>
              <a:buFont typeface="Arial"/>
              <a:buChar char="»"/>
              <a:defRPr/>
            </a:lvl5pPr>
            <a:lvl6pPr marL="13219505" indent="-367104" algn="l" rtl="0">
              <a:spcBef>
                <a:spcPts val="2100"/>
              </a:spcBef>
              <a:buClr>
                <a:schemeClr val="dk1"/>
              </a:buClr>
              <a:buFont typeface="Arial"/>
              <a:buChar char="•"/>
              <a:defRPr/>
            </a:lvl6pPr>
            <a:lvl7pPr marL="15623049" indent="-370349" algn="l" rtl="0">
              <a:spcBef>
                <a:spcPts val="2100"/>
              </a:spcBef>
              <a:buClr>
                <a:schemeClr val="dk1"/>
              </a:buClr>
              <a:buFont typeface="Arial"/>
              <a:buChar char="•"/>
              <a:defRPr/>
            </a:lvl7pPr>
            <a:lvl8pPr marL="18026596" indent="-373595" algn="l" rtl="0">
              <a:spcBef>
                <a:spcPts val="2100"/>
              </a:spcBef>
              <a:buClr>
                <a:schemeClr val="dk1"/>
              </a:buClr>
              <a:buFont typeface="Arial"/>
              <a:buChar char="•"/>
              <a:defRPr/>
            </a:lvl8pPr>
            <a:lvl9pPr marL="20430142" indent="-364142" algn="l" rtl="0">
              <a:spcBef>
                <a:spcPts val="2100"/>
              </a:spcBef>
              <a:buClr>
                <a:schemeClr val="dk1"/>
              </a:buClr>
              <a:buFont typeface="Arial"/>
              <a:buChar char="•"/>
              <a:defRPr/>
            </a:lvl9pPr>
          </a:lstStyle>
          <a:p>
            <a:endParaRPr/>
          </a:p>
        </p:txBody>
      </p:sp>
      <p:sp>
        <p:nvSpPr>
          <p:cNvPr id="80" name="Shape 80"/>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81" name="Shape 81"/>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82" name="Shape 82"/>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2194558" y="1318262"/>
            <a:ext cx="39502080" cy="5486399"/>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chemeClr val="dk1"/>
              </a:buClr>
              <a:buFont typeface="Calibri"/>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 name="Shape 10"/>
          <p:cNvSpPr txBox="1">
            <a:spLocks noGrp="1"/>
          </p:cNvSpPr>
          <p:nvPr>
            <p:ph type="body" idx="1"/>
          </p:nvPr>
        </p:nvSpPr>
        <p:spPr>
          <a:xfrm>
            <a:off x="2194558" y="7680963"/>
            <a:ext cx="39502080" cy="21724621"/>
          </a:xfrm>
          <a:prstGeom prst="rect">
            <a:avLst/>
          </a:prstGeom>
          <a:noFill/>
          <a:ln>
            <a:noFill/>
          </a:ln>
        </p:spPr>
        <p:txBody>
          <a:bodyPr lIns="91425" tIns="91425" rIns="91425" bIns="91425" anchor="t" anchorCtr="0"/>
          <a:lstStyle>
            <a:lvl1pPr marL="1802659" marR="0" indent="-558058" algn="l" rtl="0">
              <a:lnSpc>
                <a:spcPct val="100000"/>
              </a:lnSpc>
              <a:spcBef>
                <a:spcPts val="3360"/>
              </a:spcBef>
              <a:spcAft>
                <a:spcPts val="0"/>
              </a:spcAft>
              <a:buClr>
                <a:schemeClr val="dk1"/>
              </a:buClr>
              <a:buFont typeface="Arial"/>
              <a:buChar char="•"/>
              <a:defRPr/>
            </a:lvl1pPr>
            <a:lvl2pPr marL="3905762" marR="0" indent="-400561" algn="l" rtl="0">
              <a:lnSpc>
                <a:spcPct val="100000"/>
              </a:lnSpc>
              <a:spcBef>
                <a:spcPts val="2940"/>
              </a:spcBef>
              <a:spcAft>
                <a:spcPts val="0"/>
              </a:spcAft>
              <a:buClr>
                <a:schemeClr val="dk1"/>
              </a:buClr>
              <a:buFont typeface="Arial"/>
              <a:buChar char="–"/>
              <a:defRPr/>
            </a:lvl2pPr>
            <a:lvl3pPr marL="6008865" marR="0" indent="-230365" algn="l" rtl="0">
              <a:lnSpc>
                <a:spcPct val="100000"/>
              </a:lnSpc>
              <a:spcBef>
                <a:spcPts val="2520"/>
              </a:spcBef>
              <a:spcAft>
                <a:spcPts val="0"/>
              </a:spcAft>
              <a:buClr>
                <a:schemeClr val="dk1"/>
              </a:buClr>
              <a:buFont typeface="Arial"/>
              <a:buChar char="•"/>
              <a:defRPr/>
            </a:lvl3pPr>
            <a:lvl4pPr marL="8412411" marR="0" indent="-373311" algn="l" rtl="0">
              <a:lnSpc>
                <a:spcPct val="100000"/>
              </a:lnSpc>
              <a:spcBef>
                <a:spcPts val="2100"/>
              </a:spcBef>
              <a:spcAft>
                <a:spcPts val="0"/>
              </a:spcAft>
              <a:buClr>
                <a:schemeClr val="dk1"/>
              </a:buClr>
              <a:buFont typeface="Arial"/>
              <a:buChar char="–"/>
              <a:defRPr/>
            </a:lvl4pPr>
            <a:lvl5pPr marL="10815958" marR="0" indent="-363857" algn="l" rtl="0">
              <a:lnSpc>
                <a:spcPct val="100000"/>
              </a:lnSpc>
              <a:spcBef>
                <a:spcPts val="2100"/>
              </a:spcBef>
              <a:spcAft>
                <a:spcPts val="0"/>
              </a:spcAft>
              <a:buClr>
                <a:schemeClr val="dk1"/>
              </a:buClr>
              <a:buFont typeface="Arial"/>
              <a:buChar char="»"/>
              <a:defRPr/>
            </a:lvl5pPr>
            <a:lvl6pPr marL="13219505" marR="0" indent="-367104" algn="l" rtl="0">
              <a:lnSpc>
                <a:spcPct val="100000"/>
              </a:lnSpc>
              <a:spcBef>
                <a:spcPts val="2100"/>
              </a:spcBef>
              <a:spcAft>
                <a:spcPts val="0"/>
              </a:spcAft>
              <a:buClr>
                <a:schemeClr val="dk1"/>
              </a:buClr>
              <a:buFont typeface="Arial"/>
              <a:buChar char="•"/>
              <a:defRPr/>
            </a:lvl6pPr>
            <a:lvl7pPr marL="15623049" marR="0" indent="-370349" algn="l" rtl="0">
              <a:lnSpc>
                <a:spcPct val="100000"/>
              </a:lnSpc>
              <a:spcBef>
                <a:spcPts val="2100"/>
              </a:spcBef>
              <a:spcAft>
                <a:spcPts val="0"/>
              </a:spcAft>
              <a:buClr>
                <a:schemeClr val="dk1"/>
              </a:buClr>
              <a:buFont typeface="Arial"/>
              <a:buChar char="•"/>
              <a:defRPr/>
            </a:lvl7pPr>
            <a:lvl8pPr marL="18026596" marR="0" indent="-373595" algn="l" rtl="0">
              <a:lnSpc>
                <a:spcPct val="100000"/>
              </a:lnSpc>
              <a:spcBef>
                <a:spcPts val="2100"/>
              </a:spcBef>
              <a:spcAft>
                <a:spcPts val="0"/>
              </a:spcAft>
              <a:buClr>
                <a:schemeClr val="dk1"/>
              </a:buClr>
              <a:buFont typeface="Arial"/>
              <a:buChar char="•"/>
              <a:defRPr/>
            </a:lvl8pPr>
            <a:lvl9pPr marL="20430142" marR="0" indent="-364142" algn="l" rtl="0">
              <a:lnSpc>
                <a:spcPct val="100000"/>
              </a:lnSpc>
              <a:spcBef>
                <a:spcPts val="2100"/>
              </a:spcBef>
              <a:spcAft>
                <a:spcPts val="0"/>
              </a:spcAft>
              <a:buClr>
                <a:schemeClr val="dk1"/>
              </a:buClr>
              <a:buFont typeface="Arial"/>
              <a:buChar char="•"/>
              <a:defRPr/>
            </a:lvl9pPr>
          </a:lstStyle>
          <a:p>
            <a:endParaRPr/>
          </a:p>
        </p:txBody>
      </p:sp>
      <p:sp>
        <p:nvSpPr>
          <p:cNvPr id="11" name="Shape 11"/>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12" name="Shape 12"/>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13" name="Shape 13"/>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21" Type="http://schemas.openxmlformats.org/officeDocument/2006/relationships/image" Target="../media/image18.tiff"/><Relationship Id="rId34" Type="http://schemas.openxmlformats.org/officeDocument/2006/relationships/image" Target="../media/image31.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33" Type="http://schemas.openxmlformats.org/officeDocument/2006/relationships/image" Target="../media/image30.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tiff"/><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hyperlink" Target="http://kdahlquist.github.io/GRNmap/" TargetMode="External"/><Relationship Id="rId11" Type="http://schemas.openxmlformats.org/officeDocument/2006/relationships/image" Target="../media/image8.png"/><Relationship Id="rId24" Type="http://schemas.openxmlformats.org/officeDocument/2006/relationships/image" Target="../media/image21.png"/><Relationship Id="rId32" Type="http://schemas.openxmlformats.org/officeDocument/2006/relationships/image" Target="../media/image29.png"/><Relationship Id="rId37" Type="http://schemas.openxmlformats.org/officeDocument/2006/relationships/image" Target="../media/image34.png"/><Relationship Id="rId5" Type="http://schemas.openxmlformats.org/officeDocument/2006/relationships/image" Target="../media/image3.jpg"/><Relationship Id="rId15" Type="http://schemas.openxmlformats.org/officeDocument/2006/relationships/image" Target="../media/image12.png"/><Relationship Id="rId23" Type="http://schemas.openxmlformats.org/officeDocument/2006/relationships/image" Target="../media/image20.tiff"/><Relationship Id="rId28" Type="http://schemas.openxmlformats.org/officeDocument/2006/relationships/image" Target="../media/image25.png"/><Relationship Id="rId36" Type="http://schemas.openxmlformats.org/officeDocument/2006/relationships/image" Target="../media/image33.pn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 Type="http://schemas.openxmlformats.org/officeDocument/2006/relationships/image" Target="../media/image2.jpg"/><Relationship Id="rId9" Type="http://schemas.openxmlformats.org/officeDocument/2006/relationships/image" Target="../media/image6.tiff"/><Relationship Id="rId14" Type="http://schemas.openxmlformats.org/officeDocument/2006/relationships/image" Target="../media/image11.png"/><Relationship Id="rId22" Type="http://schemas.openxmlformats.org/officeDocument/2006/relationships/image" Target="../media/image19.tiff"/><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2.png"/><Relationship Id="rId8" Type="http://schemas.openxmlformats.org/officeDocument/2006/relationships/image" Target="../media/image5.pn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17C00"/>
            </a:gs>
            <a:gs pos="1000">
              <a:srgbClr val="017C00"/>
            </a:gs>
            <a:gs pos="99000">
              <a:srgbClr val="003700"/>
            </a:gs>
            <a:gs pos="100000">
              <a:srgbClr val="003700"/>
            </a:gs>
          </a:gsLst>
          <a:lin ang="5400000" scaled="0"/>
        </a:gradFill>
        <a:effectLst/>
      </p:bgPr>
    </p:bg>
    <p:spTree>
      <p:nvGrpSpPr>
        <p:cNvPr id="1" name="Shape 83"/>
        <p:cNvGrpSpPr/>
        <p:nvPr/>
      </p:nvGrpSpPr>
      <p:grpSpPr>
        <a:xfrm>
          <a:off x="0" y="0"/>
          <a:ext cx="0" cy="0"/>
          <a:chOff x="0" y="0"/>
          <a:chExt cx="0" cy="0"/>
        </a:xfrm>
      </p:grpSpPr>
      <p:sp>
        <p:nvSpPr>
          <p:cNvPr id="84" name="Shape 84"/>
          <p:cNvSpPr/>
          <p:nvPr/>
        </p:nvSpPr>
        <p:spPr>
          <a:xfrm>
            <a:off x="730112" y="706082"/>
            <a:ext cx="42325492" cy="4968090"/>
          </a:xfrm>
          <a:prstGeom prst="roundRect">
            <a:avLst>
              <a:gd name="adj" fmla="val 16667"/>
            </a:avLst>
          </a:prstGeom>
          <a:solidFill>
            <a:schemeClr val="lt1"/>
          </a:solidFill>
          <a:ln w="9525" cap="flat">
            <a:solidFill>
              <a:schemeClr val="accent3"/>
            </a:solidFill>
            <a:prstDash val="solid"/>
            <a:round/>
            <a:headEnd type="none" w="med" len="med"/>
            <a:tailEnd type="none" w="med" len="med"/>
          </a:ln>
        </p:spPr>
        <p:txBody>
          <a:bodyPr lIns="480700" tIns="240350" rIns="480700" bIns="240350" anchor="ctr" anchorCtr="0">
            <a:noAutofit/>
          </a:bodyPr>
          <a:lstStyle/>
          <a:p>
            <a:pPr lvl="0" algn="ctr">
              <a:buClr>
                <a:srgbClr val="014D00"/>
              </a:buClr>
              <a:buSzPct val="25000"/>
            </a:pPr>
            <a:r>
              <a:rPr lang="en-US" sz="8000" dirty="0"/>
              <a:t>Data Comparison Features and Development Tool Improvements for </a:t>
            </a:r>
          </a:p>
          <a:p>
            <a:pPr lvl="0" algn="ctr">
              <a:buClr>
                <a:srgbClr val="014D00"/>
              </a:buClr>
              <a:buSzPct val="25000"/>
            </a:pPr>
            <a:r>
              <a:rPr lang="en-US" sz="8000" dirty="0" err="1"/>
              <a:t>GRNsight</a:t>
            </a:r>
            <a:r>
              <a:rPr lang="en-US" sz="8000" dirty="0"/>
              <a:t>: a Web App for Visualizing Gene Regulatory Networks</a:t>
            </a:r>
          </a:p>
          <a:p>
            <a:pPr lvl="0" algn="ctr">
              <a:lnSpc>
                <a:spcPct val="80000"/>
              </a:lnSpc>
              <a:buClr>
                <a:schemeClr val="dk1"/>
              </a:buClr>
              <a:buSzPct val="25000"/>
            </a:pPr>
            <a:endParaRPr lang="en-US" sz="4000" b="0" i="0" u="none" strike="noStrike" cap="none" baseline="0" dirty="0">
              <a:solidFill>
                <a:schemeClr val="dk1"/>
              </a:solidFill>
              <a:latin typeface="Arial"/>
              <a:ea typeface="Arial"/>
              <a:cs typeface="Arial"/>
              <a:sym typeface="Arial"/>
              <a:rtl val="0"/>
            </a:endParaRPr>
          </a:p>
          <a:p>
            <a:pPr lvl="0" algn="ctr">
              <a:lnSpc>
                <a:spcPct val="80000"/>
              </a:lnSpc>
              <a:buClr>
                <a:schemeClr val="dk1"/>
              </a:buClr>
              <a:buSzPct val="25000"/>
            </a:pPr>
            <a:r>
              <a:rPr lang="en-US" sz="4000" b="0" i="0" u="none" strike="noStrike" cap="none" baseline="0" dirty="0" err="1">
                <a:solidFill>
                  <a:schemeClr val="dk1"/>
                </a:solidFill>
                <a:latin typeface="Arial"/>
                <a:ea typeface="Arial"/>
                <a:cs typeface="Arial"/>
                <a:sym typeface="Arial"/>
                <a:rtl val="0"/>
              </a:rPr>
              <a:t>Mihir</a:t>
            </a:r>
            <a:r>
              <a:rPr lang="en-US" sz="4000" b="0" i="0" u="none" strike="noStrike" cap="none" baseline="0" dirty="0">
                <a:solidFill>
                  <a:schemeClr val="dk1"/>
                </a:solidFill>
                <a:latin typeface="Arial"/>
                <a:ea typeface="Arial"/>
                <a:cs typeface="Arial"/>
                <a:sym typeface="Arial"/>
                <a:rtl val="0"/>
              </a:rPr>
              <a:t> </a:t>
            </a:r>
            <a:r>
              <a:rPr lang="en-US" sz="4000" b="0" i="0" u="none" strike="noStrike" cap="none" baseline="0" dirty="0" err="1">
                <a:solidFill>
                  <a:schemeClr val="dk1"/>
                </a:solidFill>
                <a:latin typeface="Arial"/>
                <a:ea typeface="Arial"/>
                <a:cs typeface="Arial"/>
                <a:sym typeface="Arial"/>
                <a:rtl val="0"/>
              </a:rPr>
              <a:t>Samdarshi</a:t>
            </a:r>
            <a:r>
              <a:rPr lang="en-US" sz="4000" b="0" i="0" u="none" strike="noStrike" cap="none" baseline="0" dirty="0">
                <a:solidFill>
                  <a:schemeClr val="dk1"/>
                </a:solidFill>
                <a:latin typeface="Arial"/>
                <a:ea typeface="Arial"/>
                <a:cs typeface="Arial"/>
                <a:sym typeface="Arial"/>
                <a:rtl val="0"/>
              </a:rPr>
              <a:t>*, Eileen J. </a:t>
            </a:r>
            <a:r>
              <a:rPr lang="en-US" sz="4000" b="0" i="0" u="none" strike="noStrike" cap="none" baseline="0" dirty="0" err="1">
                <a:solidFill>
                  <a:schemeClr val="dk1"/>
                </a:solidFill>
                <a:latin typeface="Arial"/>
                <a:ea typeface="Arial"/>
                <a:cs typeface="Arial"/>
                <a:sym typeface="Arial"/>
                <a:rtl val="0"/>
              </a:rPr>
              <a:t>Choe</a:t>
            </a:r>
            <a:r>
              <a:rPr lang="en-US" sz="4000" dirty="0">
                <a:solidFill>
                  <a:schemeClr val="dk1"/>
                </a:solidFill>
              </a:rPr>
              <a:t>**, Edward B. </a:t>
            </a:r>
            <a:r>
              <a:rPr lang="en-US" sz="4000" dirty="0" err="1">
                <a:solidFill>
                  <a:schemeClr val="dk1"/>
                </a:solidFill>
              </a:rPr>
              <a:t>Bachoura</a:t>
            </a:r>
            <a:r>
              <a:rPr lang="en-US" sz="4000" dirty="0">
                <a:solidFill>
                  <a:schemeClr val="dk1"/>
                </a:solidFill>
              </a:rPr>
              <a:t>**, </a:t>
            </a:r>
            <a:r>
              <a:rPr lang="en-US" sz="4000" dirty="0" err="1">
                <a:solidFill>
                  <a:schemeClr val="dk1"/>
                </a:solidFill>
              </a:rPr>
              <a:t>Yeon</a:t>
            </a:r>
            <a:r>
              <a:rPr lang="en-US" sz="4000" dirty="0">
                <a:solidFill>
                  <a:schemeClr val="dk1"/>
                </a:solidFill>
              </a:rPr>
              <a:t>-Soo Shin**, John </a:t>
            </a:r>
            <a:r>
              <a:rPr lang="en-US" sz="4000" b="0" i="0" u="none" strike="noStrike" cap="none" baseline="0" dirty="0">
                <a:solidFill>
                  <a:schemeClr val="dk1"/>
                </a:solidFill>
                <a:latin typeface="Arial"/>
                <a:ea typeface="Arial"/>
                <a:cs typeface="Arial"/>
                <a:sym typeface="Arial"/>
                <a:rtl val="0"/>
              </a:rPr>
              <a:t>David N. </a:t>
            </a:r>
            <a:r>
              <a:rPr lang="en-US" sz="4000" b="0" i="0" u="none" strike="noStrike" cap="none" baseline="0" dirty="0" err="1">
                <a:solidFill>
                  <a:schemeClr val="dk1"/>
                </a:solidFill>
                <a:latin typeface="Arial"/>
                <a:ea typeface="Arial"/>
                <a:cs typeface="Arial"/>
                <a:sym typeface="Arial"/>
                <a:rtl val="0"/>
              </a:rPr>
              <a:t>Dionisio</a:t>
            </a:r>
            <a:r>
              <a:rPr lang="en-US" sz="4000" b="0" i="0" u="none" strike="noStrike" cap="none" baseline="0" dirty="0">
                <a:solidFill>
                  <a:schemeClr val="dk1"/>
                </a:solidFill>
                <a:latin typeface="Arial"/>
                <a:ea typeface="Arial"/>
                <a:cs typeface="Arial"/>
                <a:sym typeface="Arial"/>
                <a:rtl val="0"/>
              </a:rPr>
              <a:t>**, Kam D. </a:t>
            </a:r>
            <a:r>
              <a:rPr lang="en-US" sz="4000" b="0" i="0" u="none" strike="noStrike" cap="none" baseline="0" dirty="0" err="1">
                <a:solidFill>
                  <a:schemeClr val="dk1"/>
                </a:solidFill>
                <a:latin typeface="Arial"/>
                <a:ea typeface="Arial"/>
                <a:cs typeface="Arial"/>
                <a:sym typeface="Arial"/>
                <a:rtl val="0"/>
              </a:rPr>
              <a:t>Dahlquist</a:t>
            </a:r>
            <a:r>
              <a:rPr lang="en-US" sz="4000" b="0" i="0" u="none" strike="noStrike" cap="none" baseline="0" dirty="0">
                <a:solidFill>
                  <a:schemeClr val="dk1"/>
                </a:solidFill>
                <a:latin typeface="Arial"/>
                <a:ea typeface="Arial"/>
                <a:cs typeface="Arial"/>
                <a:sym typeface="Arial"/>
                <a:rtl val="0"/>
              </a:rPr>
              <a:t>*</a:t>
            </a:r>
          </a:p>
          <a:p>
            <a:pPr marL="0" marR="0" lvl="0" indent="0" algn="ctr" rtl="0">
              <a:lnSpc>
                <a:spcPct val="80000"/>
              </a:lnSpc>
              <a:spcBef>
                <a:spcPts val="0"/>
              </a:spcBef>
              <a:spcAft>
                <a:spcPts val="0"/>
              </a:spcAft>
              <a:buClr>
                <a:srgbClr val="000000"/>
              </a:buClr>
              <a:buFont typeface="Arial"/>
              <a:buNone/>
            </a:pPr>
            <a:endParaRPr sz="1000" b="0" i="0" u="none" strike="noStrike" cap="none" baseline="0" dirty="0">
              <a:solidFill>
                <a:schemeClr val="dk1"/>
              </a:solidFill>
              <a:latin typeface="Arial"/>
              <a:ea typeface="Arial"/>
              <a:cs typeface="Arial"/>
              <a:sym typeface="Arial"/>
              <a:rtl val="0"/>
            </a:endParaRPr>
          </a:p>
          <a:p>
            <a:pPr lvl="0" algn="ctr">
              <a:lnSpc>
                <a:spcPct val="80000"/>
              </a:lnSpc>
              <a:buClr>
                <a:schemeClr val="dk1"/>
              </a:buClr>
              <a:buSzPct val="25000"/>
            </a:pPr>
            <a:r>
              <a:rPr lang="en-US" sz="3200" b="0" i="0" u="none" strike="noStrike" cap="none" baseline="0" dirty="0">
                <a:solidFill>
                  <a:schemeClr val="dk1"/>
                </a:solidFill>
                <a:latin typeface="Arial"/>
                <a:ea typeface="Arial"/>
                <a:cs typeface="Arial"/>
                <a:sym typeface="Arial"/>
                <a:rtl val="0"/>
              </a:rPr>
              <a:t>*Department of Biology, </a:t>
            </a:r>
            <a:r>
              <a:rPr lang="en-US" sz="3200" dirty="0">
                <a:solidFill>
                  <a:schemeClr val="dk1"/>
                </a:solidFill>
              </a:rPr>
              <a:t>**Department of Electrical Engineering and Computer Science,</a:t>
            </a:r>
            <a:r>
              <a:rPr lang="en-US" sz="3200" b="0" i="0" u="none" strike="noStrike" cap="none" baseline="0" dirty="0">
                <a:solidFill>
                  <a:srgbClr val="000000"/>
                </a:solidFill>
                <a:latin typeface="Arial"/>
                <a:ea typeface="Arial"/>
                <a:cs typeface="Arial"/>
                <a:sym typeface="Arial"/>
                <a:rtl val="0"/>
              </a:rPr>
              <a:t> Loyola </a:t>
            </a:r>
            <a:r>
              <a:rPr lang="en-US" sz="3200" b="0" i="0" u="none" strike="noStrike" cap="none" baseline="0" dirty="0">
                <a:solidFill>
                  <a:schemeClr val="dk1"/>
                </a:solidFill>
                <a:latin typeface="Arial"/>
                <a:ea typeface="Arial"/>
                <a:cs typeface="Arial"/>
                <a:sym typeface="Arial"/>
                <a:rtl val="0"/>
              </a:rPr>
              <a:t>Marymount University, 1 LMU Drive, Los Angeles, CA 90045</a:t>
            </a:r>
          </a:p>
          <a:p>
            <a:pPr marL="0" marR="0" lvl="0" indent="0" algn="ctr" rtl="0">
              <a:lnSpc>
                <a:spcPct val="80000"/>
              </a:lnSpc>
              <a:spcBef>
                <a:spcPts val="0"/>
              </a:spcBef>
              <a:spcAft>
                <a:spcPts val="0"/>
              </a:spcAft>
              <a:buClr>
                <a:srgbClr val="000000"/>
              </a:buClr>
              <a:buFont typeface="Arial"/>
              <a:buNone/>
            </a:pPr>
            <a:endParaRPr sz="1000" b="0" i="0" u="none" strike="noStrike" cap="none" baseline="0" dirty="0">
              <a:solidFill>
                <a:schemeClr val="dk1"/>
              </a:solidFill>
              <a:latin typeface="Arial"/>
              <a:ea typeface="Arial"/>
              <a:cs typeface="Arial"/>
              <a:sym typeface="Arial"/>
              <a:rtl val="0"/>
            </a:endParaRPr>
          </a:p>
          <a:p>
            <a:pPr marL="0" marR="0" lvl="0" indent="0" algn="ctr" rtl="0">
              <a:lnSpc>
                <a:spcPct val="80000"/>
              </a:lnSpc>
              <a:spcBef>
                <a:spcPts val="0"/>
              </a:spcBef>
              <a:spcAft>
                <a:spcPts val="0"/>
              </a:spcAft>
              <a:buClr>
                <a:srgbClr val="014D00"/>
              </a:buClr>
              <a:buSzPct val="25000"/>
              <a:buFont typeface="Arial"/>
              <a:buNone/>
            </a:pPr>
            <a:r>
              <a:rPr lang="en-US" sz="3800" b="0" i="0" u="none" strike="noStrike" cap="none" baseline="0" dirty="0">
                <a:solidFill>
                  <a:srgbClr val="014D00"/>
                </a:solidFill>
                <a:latin typeface="Arial"/>
                <a:ea typeface="Arial"/>
                <a:cs typeface="Arial"/>
                <a:sym typeface="Arial"/>
                <a:rtl val="0"/>
              </a:rPr>
              <a:t> http://dondi.github.io/GRNsight/</a:t>
            </a:r>
          </a:p>
        </p:txBody>
      </p:sp>
      <p:pic>
        <p:nvPicPr>
          <p:cNvPr id="113" name="Shape 113"/>
          <p:cNvPicPr preferRelativeResize="0"/>
          <p:nvPr/>
        </p:nvPicPr>
        <p:blipFill rotWithShape="1">
          <a:blip r:embed="rId3">
            <a:alphaModFix/>
          </a:blip>
          <a:srcRect/>
          <a:stretch/>
        </p:blipFill>
        <p:spPr>
          <a:xfrm>
            <a:off x="38182061" y="1314415"/>
            <a:ext cx="4366973" cy="2194163"/>
          </a:xfrm>
          <a:prstGeom prst="rect">
            <a:avLst/>
          </a:prstGeom>
          <a:noFill/>
          <a:ln>
            <a:noFill/>
          </a:ln>
        </p:spPr>
      </p:pic>
      <p:sp>
        <p:nvSpPr>
          <p:cNvPr id="57" name="Shape 90"/>
          <p:cNvSpPr/>
          <p:nvPr/>
        </p:nvSpPr>
        <p:spPr>
          <a:xfrm>
            <a:off x="726713" y="7312237"/>
            <a:ext cx="10291175" cy="7001776"/>
          </a:xfrm>
          <a:prstGeom prst="rect">
            <a:avLst/>
          </a:prstGeom>
          <a:solidFill>
            <a:srgbClr val="FFFFFF"/>
          </a:solidFill>
          <a:ln>
            <a:noFill/>
          </a:ln>
        </p:spPr>
        <p:txBody>
          <a:bodyPr lIns="91425" tIns="45700" rIns="91425" bIns="45700" anchor="t" anchorCtr="0">
            <a:noAutofit/>
          </a:bodyPr>
          <a:lstStyle/>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rgbClr val="000000"/>
                </a:solidFill>
                <a:latin typeface="Arial"/>
                <a:ea typeface="Arial"/>
                <a:cs typeface="Arial"/>
                <a:sym typeface="Arial"/>
                <a:rtl val="0"/>
              </a:rPr>
              <a:t>The central dogma of molecular biology describes how the flow of information in a cell during gene expression goes from DNA to RNA to protein.</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Transcription factors control gene expression by binding to regulatory DNA sequences.</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Activators increase gene expression.</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Repressors decrease gene expression.</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Transcription factors are themselves proteins encoded by genes.</a:t>
            </a: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14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14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tl val="0"/>
              </a:rPr>
              <a:t>                 </a:t>
            </a:r>
            <a:r>
              <a:rPr lang="en-US" sz="1500" b="0" i="0" u="none" strike="noStrike" cap="none" baseline="0" dirty="0">
                <a:solidFill>
                  <a:schemeClr val="dk1"/>
                </a:solidFill>
                <a:latin typeface="Arial"/>
                <a:ea typeface="Arial"/>
                <a:cs typeface="Arial"/>
                <a:sym typeface="Arial"/>
                <a:rtl val="0"/>
              </a:rPr>
              <a:t>Freeman (2002)</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A gene regulatory network (GRN) consists of genes, transcription factors, and the regulatory connections between them, which govern the level of expression of mRNA and proteins from those genes.</a:t>
            </a: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Each node in a GRN graph represents </a:t>
            </a:r>
            <a:r>
              <a:rPr lang="en-US" sz="2200" dirty="0">
                <a:solidFill>
                  <a:schemeClr val="dk1"/>
                </a:solidFill>
              </a:rPr>
              <a:t>a regulatory transcription factor, with each edge representing a regulatory relationship, either an activation or repression relationship.</a:t>
            </a:r>
            <a:endParaRPr lang="en-US" sz="2200" b="0" i="0" u="none" strike="noStrike" cap="none" baseline="0" dirty="0">
              <a:solidFill>
                <a:schemeClr val="dk1"/>
              </a:solidFill>
              <a:latin typeface="Arial"/>
              <a:ea typeface="Arial"/>
              <a:cs typeface="Arial"/>
              <a:sym typeface="Arial"/>
              <a:rtl val="0"/>
            </a:endParaRPr>
          </a:p>
        </p:txBody>
      </p:sp>
      <p:sp>
        <p:nvSpPr>
          <p:cNvPr id="58" name="Shape 91"/>
          <p:cNvSpPr/>
          <p:nvPr/>
        </p:nvSpPr>
        <p:spPr>
          <a:xfrm>
            <a:off x="1751903" y="11919766"/>
            <a:ext cx="191585" cy="248205"/>
          </a:xfrm>
          <a:prstGeom prst="rect">
            <a:avLst/>
          </a:prstGeom>
          <a:solidFill>
            <a:schemeClr val="lt1"/>
          </a:solidFill>
          <a:ln w="9525" cap="flat">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500" b="0" i="0" u="none" strike="noStrike" cap="none" baseline="0">
              <a:solidFill>
                <a:schemeClr val="dk1"/>
              </a:solidFill>
              <a:latin typeface="Calibri"/>
              <a:ea typeface="Calibri"/>
              <a:cs typeface="Calibri"/>
              <a:sym typeface="Calibri"/>
              <a:rtl val="0"/>
            </a:endParaRPr>
          </a:p>
        </p:txBody>
      </p:sp>
      <p:pic>
        <p:nvPicPr>
          <p:cNvPr id="61" name="Shape 117"/>
          <p:cNvPicPr preferRelativeResize="0"/>
          <p:nvPr/>
        </p:nvPicPr>
        <p:blipFill rotWithShape="1">
          <a:blip r:embed="rId4">
            <a:alphaModFix/>
          </a:blip>
          <a:srcRect r="10182"/>
          <a:stretch/>
        </p:blipFill>
        <p:spPr>
          <a:xfrm>
            <a:off x="1680221" y="9845694"/>
            <a:ext cx="2490747" cy="2083526"/>
          </a:xfrm>
          <a:prstGeom prst="rect">
            <a:avLst/>
          </a:prstGeom>
          <a:noFill/>
          <a:ln>
            <a:noFill/>
          </a:ln>
        </p:spPr>
      </p:pic>
      <p:pic>
        <p:nvPicPr>
          <p:cNvPr id="62" name="Shape 118"/>
          <p:cNvPicPr preferRelativeResize="0"/>
          <p:nvPr/>
        </p:nvPicPr>
        <p:blipFill rotWithShape="1">
          <a:blip r:embed="rId5">
            <a:alphaModFix/>
          </a:blip>
          <a:srcRect l="27345" t="34020" b="29849"/>
          <a:stretch/>
        </p:blipFill>
        <p:spPr>
          <a:xfrm>
            <a:off x="4757709" y="9997166"/>
            <a:ext cx="5101933" cy="1903249"/>
          </a:xfrm>
          <a:prstGeom prst="rect">
            <a:avLst/>
          </a:prstGeom>
          <a:noFill/>
          <a:ln>
            <a:noFill/>
          </a:ln>
        </p:spPr>
      </p:pic>
      <p:sp>
        <p:nvSpPr>
          <p:cNvPr id="69" name="Shape 100"/>
          <p:cNvSpPr/>
          <p:nvPr/>
        </p:nvSpPr>
        <p:spPr>
          <a:xfrm>
            <a:off x="33101988" y="19359988"/>
            <a:ext cx="10046932" cy="1181049"/>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Helvetica Neue"/>
              <a:buNone/>
            </a:pPr>
            <a:r>
              <a:rPr lang="en-US" sz="3600" b="0" i="0" u="none" strike="noStrike" cap="none" baseline="0" dirty="0">
                <a:solidFill>
                  <a:srgbClr val="017C00"/>
                </a:solidFill>
                <a:latin typeface="Helvetica Neue"/>
                <a:ea typeface="Helvetica Neue"/>
                <a:cs typeface="Helvetica Neue"/>
                <a:sym typeface="Helvetica Neue"/>
                <a:rtl val="0"/>
              </a:rPr>
              <a:t>Future Directions</a:t>
            </a:r>
          </a:p>
        </p:txBody>
      </p:sp>
      <p:sp>
        <p:nvSpPr>
          <p:cNvPr id="70" name="Shape 101"/>
          <p:cNvSpPr/>
          <p:nvPr/>
        </p:nvSpPr>
        <p:spPr>
          <a:xfrm>
            <a:off x="33101987" y="26510951"/>
            <a:ext cx="10046932" cy="935099"/>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Helvetica Neue"/>
              <a:buNone/>
            </a:pPr>
            <a:r>
              <a:rPr lang="en-US" sz="3600" b="0" i="0" u="none" strike="noStrike" cap="none" baseline="0" dirty="0">
                <a:solidFill>
                  <a:srgbClr val="017C00"/>
                </a:solidFill>
                <a:latin typeface="Helvetica Neue"/>
                <a:ea typeface="Helvetica Neue"/>
                <a:cs typeface="Helvetica Neue"/>
                <a:sym typeface="Helvetica Neue"/>
                <a:rtl val="0"/>
              </a:rPr>
              <a:t>Acknowledgments</a:t>
            </a:r>
          </a:p>
        </p:txBody>
      </p:sp>
      <p:sp>
        <p:nvSpPr>
          <p:cNvPr id="71" name="Shape 102"/>
          <p:cNvSpPr/>
          <p:nvPr/>
        </p:nvSpPr>
        <p:spPr>
          <a:xfrm>
            <a:off x="33104987" y="28838965"/>
            <a:ext cx="10043932" cy="935099"/>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Helvetica Neue"/>
              <a:buNone/>
            </a:pPr>
            <a:r>
              <a:rPr lang="en-US" sz="3600" b="0" i="0" u="none" strike="noStrike" cap="none" baseline="0">
                <a:solidFill>
                  <a:srgbClr val="017C00"/>
                </a:solidFill>
                <a:latin typeface="Helvetica Neue"/>
                <a:ea typeface="Helvetica Neue"/>
                <a:cs typeface="Helvetica Neue"/>
                <a:sym typeface="Helvetica Neue"/>
                <a:rtl val="0"/>
              </a:rPr>
              <a:t>References</a:t>
            </a:r>
          </a:p>
        </p:txBody>
      </p:sp>
      <p:sp>
        <p:nvSpPr>
          <p:cNvPr id="72" name="Shape 103"/>
          <p:cNvSpPr/>
          <p:nvPr/>
        </p:nvSpPr>
        <p:spPr>
          <a:xfrm>
            <a:off x="33101986" y="20506298"/>
            <a:ext cx="10046933" cy="1854972"/>
          </a:xfrm>
          <a:prstGeom prst="rect">
            <a:avLst/>
          </a:prstGeom>
          <a:solidFill>
            <a:srgbClr val="FFFFFF"/>
          </a:solidFill>
          <a:ln>
            <a:noFill/>
          </a:ln>
        </p:spPr>
        <p:txBody>
          <a:bodyPr lIns="91425" tIns="45700" rIns="91425" bIns="45700" anchor="t" anchorCtr="0">
            <a:noAutofit/>
          </a:bodyPr>
          <a:lstStyle/>
          <a:p>
            <a:pPr marL="236538" marR="0" lvl="0" indent="-236538" algn="l" rtl="0">
              <a:lnSpc>
                <a:spcPct val="100000"/>
              </a:lnSpc>
              <a:spcBef>
                <a:spcPts val="0"/>
              </a:spcBef>
              <a:spcAft>
                <a:spcPts val="0"/>
              </a:spcAft>
              <a:buClr>
                <a:srgbClr val="003700"/>
              </a:buClr>
              <a:buSzPct val="100000"/>
              <a:buFont typeface="Arial"/>
              <a:buChar char="•"/>
            </a:pPr>
            <a:r>
              <a:rPr lang="en-US" sz="2200" dirty="0">
                <a:solidFill>
                  <a:schemeClr val="dk1"/>
                </a:solidFill>
              </a:rPr>
              <a:t>Calculate and present graph statistics, such as </a:t>
            </a:r>
            <a:r>
              <a:rPr lang="en-US" sz="2200" dirty="0" err="1">
                <a:solidFill>
                  <a:schemeClr val="dk1"/>
                </a:solidFill>
              </a:rPr>
              <a:t>betweenness</a:t>
            </a:r>
            <a:r>
              <a:rPr lang="en-US" sz="2200" dirty="0">
                <a:solidFill>
                  <a:schemeClr val="dk1"/>
                </a:solidFill>
              </a:rPr>
              <a:t> centrality.</a:t>
            </a:r>
          </a:p>
          <a:p>
            <a:pPr marL="236538" marR="0" lvl="0" indent="-236538" algn="l" rtl="0">
              <a:lnSpc>
                <a:spcPct val="100000"/>
              </a:lnSpc>
              <a:spcBef>
                <a:spcPts val="0"/>
              </a:spcBef>
              <a:spcAft>
                <a:spcPts val="0"/>
              </a:spcAft>
              <a:buClr>
                <a:srgbClr val="003700"/>
              </a:buClr>
              <a:buSzPct val="100000"/>
              <a:buFont typeface="Arial"/>
              <a:buChar char="•"/>
            </a:pPr>
            <a:r>
              <a:rPr lang="en-US" sz="2200" b="0" i="0" u="none" strike="noStrike" cap="none" baseline="0" dirty="0">
                <a:solidFill>
                  <a:schemeClr val="dk1"/>
                </a:solidFill>
                <a:latin typeface="Arial"/>
                <a:ea typeface="Arial"/>
                <a:cs typeface="Arial"/>
                <a:sym typeface="Arial"/>
                <a:rtl val="0"/>
              </a:rPr>
              <a:t>Add new graph layout options.</a:t>
            </a:r>
          </a:p>
          <a:p>
            <a:pPr marL="236538" indent="-236538">
              <a:buClr>
                <a:srgbClr val="003700"/>
              </a:buClr>
              <a:buSzPct val="100000"/>
              <a:buFont typeface="Arial"/>
              <a:buChar char="•"/>
            </a:pPr>
            <a:r>
              <a:rPr lang="en-US" sz="2200" dirty="0">
                <a:solidFill>
                  <a:schemeClr val="dk1"/>
                </a:solidFill>
              </a:rPr>
              <a:t>Further expand and refine the unit testing framework.</a:t>
            </a:r>
          </a:p>
          <a:p>
            <a:pPr marL="236538" indent="-236538">
              <a:buClr>
                <a:srgbClr val="003700"/>
              </a:buClr>
              <a:buSzPct val="100000"/>
              <a:buFont typeface="Arial"/>
              <a:buChar char="•"/>
            </a:pPr>
            <a:r>
              <a:rPr lang="en-US" sz="2200" dirty="0">
                <a:solidFill>
                  <a:schemeClr val="dk1"/>
                </a:solidFill>
              </a:rPr>
              <a:t>Node coloring to represent gene expression data.</a:t>
            </a:r>
          </a:p>
          <a:p>
            <a:pPr marL="236538" indent="-236538">
              <a:buClr>
                <a:srgbClr val="003700"/>
              </a:buClr>
              <a:buSzPct val="100000"/>
              <a:buFont typeface="Arial"/>
              <a:buChar char="•"/>
            </a:pPr>
            <a:r>
              <a:rPr lang="en-US" sz="2200" dirty="0">
                <a:solidFill>
                  <a:schemeClr val="dk1"/>
                </a:solidFill>
              </a:rPr>
              <a:t>Changing the color palette for easier visualization by color blind users.</a:t>
            </a:r>
          </a:p>
          <a:p>
            <a:pPr marL="236538" marR="0" lvl="0" indent="-236538" algn="l" rtl="0">
              <a:lnSpc>
                <a:spcPct val="100000"/>
              </a:lnSpc>
              <a:spcBef>
                <a:spcPts val="0"/>
              </a:spcBef>
              <a:spcAft>
                <a:spcPts val="0"/>
              </a:spcAft>
              <a:buClr>
                <a:srgbClr val="003700"/>
              </a:buClr>
              <a:buSzPct val="100000"/>
              <a:buFont typeface="Arial"/>
              <a:buChar char="•"/>
            </a:pPr>
            <a:endParaRPr lang="en-US" sz="2200" b="0" i="0" u="none" strike="noStrike" cap="none" baseline="0" dirty="0">
              <a:solidFill>
                <a:schemeClr val="dk1"/>
              </a:solidFill>
              <a:latin typeface="Arial"/>
              <a:ea typeface="Arial"/>
              <a:cs typeface="Arial"/>
              <a:sym typeface="Arial"/>
              <a:rtl val="0"/>
            </a:endParaRPr>
          </a:p>
        </p:txBody>
      </p:sp>
      <p:sp>
        <p:nvSpPr>
          <p:cNvPr id="75" name="Shape 111"/>
          <p:cNvSpPr/>
          <p:nvPr/>
        </p:nvSpPr>
        <p:spPr>
          <a:xfrm>
            <a:off x="33102000" y="27437448"/>
            <a:ext cx="10046919" cy="1193784"/>
          </a:xfrm>
          <a:prstGeom prst="rect">
            <a:avLst/>
          </a:prstGeom>
          <a:solidFill>
            <a:srgbClr val="FFFFFF"/>
          </a:solidFill>
          <a:ln>
            <a:noFill/>
          </a:ln>
        </p:spPr>
        <p:txBody>
          <a:bodyPr lIns="91425" tIns="45700" rIns="91425" bIns="45700" anchor="t" anchorCtr="0">
            <a:noAutofit/>
          </a:bodyPr>
          <a:lstStyle/>
          <a:p>
            <a:pPr marL="236538" marR="0" lvl="0" indent="-233363" algn="l" rtl="0">
              <a:lnSpc>
                <a:spcPct val="100000"/>
              </a:lnSpc>
              <a:spcBef>
                <a:spcPts val="0"/>
              </a:spcBef>
              <a:spcAft>
                <a:spcPts val="0"/>
              </a:spcAft>
              <a:buClr>
                <a:srgbClr val="333333"/>
              </a:buClr>
              <a:buSzPct val="100000"/>
              <a:buFont typeface="Arial"/>
              <a:buChar char="•"/>
            </a:pPr>
            <a:r>
              <a:rPr lang="en-US" sz="2200" b="0" i="0" u="none" strike="noStrike" cap="none" baseline="0" dirty="0">
                <a:solidFill>
                  <a:srgbClr val="000000"/>
                </a:solidFill>
                <a:latin typeface="Arial"/>
                <a:ea typeface="Arial"/>
                <a:cs typeface="Arial"/>
                <a:sym typeface="Arial"/>
                <a:rtl val="0"/>
              </a:rPr>
              <a:t>This work is partially supported by NSF award 0921038 (K.D.D., B.G.F.),</a:t>
            </a:r>
            <a:r>
              <a:rPr lang="en-US" sz="2200" b="0" i="0" u="none" strike="noStrike" cap="none" dirty="0">
                <a:solidFill>
                  <a:srgbClr val="000000"/>
                </a:solidFill>
                <a:latin typeface="Arial"/>
                <a:ea typeface="Arial"/>
                <a:cs typeface="Arial"/>
                <a:sym typeface="Arial"/>
                <a:rtl val="0"/>
              </a:rPr>
              <a:t> a </a:t>
            </a:r>
            <a:r>
              <a:rPr lang="en-US" sz="2200" b="0" i="0" u="none" strike="noStrike" cap="none" dirty="0" err="1">
                <a:solidFill>
                  <a:srgbClr val="000000"/>
                </a:solidFill>
                <a:latin typeface="Arial"/>
                <a:ea typeface="Arial"/>
                <a:cs typeface="Arial"/>
                <a:sym typeface="Arial"/>
                <a:rtl val="0"/>
              </a:rPr>
              <a:t>Kadner</a:t>
            </a:r>
            <a:r>
              <a:rPr lang="en-US" sz="2200" b="0" i="0" u="none" strike="noStrike" cap="none" dirty="0">
                <a:solidFill>
                  <a:srgbClr val="000000"/>
                </a:solidFill>
                <a:latin typeface="Arial"/>
                <a:ea typeface="Arial"/>
                <a:cs typeface="Arial"/>
                <a:sym typeface="Arial"/>
                <a:rtl val="0"/>
              </a:rPr>
              <a:t>-Pitts Research Grant (K.D.D.), </a:t>
            </a:r>
            <a:r>
              <a:rPr lang="en-US" sz="2200" b="0" i="0" u="none" strike="noStrike" cap="none" baseline="0" dirty="0">
                <a:solidFill>
                  <a:srgbClr val="000000"/>
                </a:solidFill>
                <a:latin typeface="Arial"/>
                <a:ea typeface="Arial"/>
                <a:cs typeface="Arial"/>
                <a:sym typeface="Arial"/>
                <a:rtl val="0"/>
              </a:rPr>
              <a:t>the Loyola Marymount University Rains Research Assistant Program (M.S.)</a:t>
            </a:r>
          </a:p>
        </p:txBody>
      </p:sp>
      <p:sp>
        <p:nvSpPr>
          <p:cNvPr id="76" name="Shape 112"/>
          <p:cNvSpPr/>
          <p:nvPr/>
        </p:nvSpPr>
        <p:spPr>
          <a:xfrm>
            <a:off x="33111677" y="29774162"/>
            <a:ext cx="10037242" cy="2520318"/>
          </a:xfrm>
          <a:prstGeom prst="rect">
            <a:avLst/>
          </a:prstGeom>
          <a:solidFill>
            <a:srgbClr val="FFFFFF"/>
          </a:solidFill>
          <a:ln>
            <a:noFill/>
          </a:ln>
        </p:spPr>
        <p:txBody>
          <a:bodyPr lIns="91425" tIns="45700" rIns="91425" bIns="45700" anchor="t" anchorCtr="0">
            <a:noAutofit/>
          </a:bodyPr>
          <a:lstStyle/>
          <a:p>
            <a:pPr marL="236538" indent="-236538">
              <a:buClr>
                <a:srgbClr val="003700"/>
              </a:buClr>
              <a:buSzPct val="100000"/>
              <a:buFont typeface="Arial"/>
              <a:buChar char="•"/>
            </a:pPr>
            <a:r>
              <a:rPr lang="en-US" sz="1150"/>
              <a:t>Cytoscape: http://cytoscape.org</a:t>
            </a:r>
          </a:p>
          <a:p>
            <a:pPr marL="236538" indent="-236538">
              <a:buClr>
                <a:srgbClr val="003700"/>
              </a:buClr>
              <a:buSzPct val="100000"/>
              <a:buFont typeface="Arial"/>
              <a:buChar char="•"/>
            </a:pPr>
            <a:r>
              <a:rPr lang="en-US" sz="1150"/>
              <a:t>Dahlquist</a:t>
            </a:r>
            <a:r>
              <a:rPr lang="en-US" sz="1150" dirty="0"/>
              <a:t>, K.D., </a:t>
            </a:r>
            <a:r>
              <a:rPr lang="en-US" sz="1150" dirty="0" err="1"/>
              <a:t>Dionisio</a:t>
            </a:r>
            <a:r>
              <a:rPr lang="en-US" sz="1150" dirty="0"/>
              <a:t>, J.D.N., Fitzpatrick, B.G., Anguiano, N.A., </a:t>
            </a:r>
            <a:r>
              <a:rPr lang="en-US" sz="1150" dirty="0" err="1"/>
              <a:t>Varshneya</a:t>
            </a:r>
            <a:r>
              <a:rPr lang="en-US" sz="1150" dirty="0"/>
              <a:t>, A., Southwick, B.J., </a:t>
            </a:r>
            <a:r>
              <a:rPr lang="en-US" sz="1150" dirty="0" err="1"/>
              <a:t>Samdarshi</a:t>
            </a:r>
            <a:r>
              <a:rPr lang="en-US" sz="1150" dirty="0"/>
              <a:t>, M. (2016) </a:t>
            </a:r>
            <a:r>
              <a:rPr lang="en-US" sz="1150" dirty="0" err="1"/>
              <a:t>GRNsight</a:t>
            </a:r>
            <a:r>
              <a:rPr lang="en-US" sz="1150" dirty="0"/>
              <a:t>: a web application and service for visualizing models of small- to medium-scale gene regulatory networks. </a:t>
            </a:r>
            <a:r>
              <a:rPr lang="en-US" sz="1150" i="1" dirty="0" err="1"/>
              <a:t>PeerJ</a:t>
            </a:r>
            <a:r>
              <a:rPr lang="en-US" sz="1150" i="1" dirty="0"/>
              <a:t> Computer Science</a:t>
            </a:r>
            <a:r>
              <a:rPr lang="en-US" sz="1150" dirty="0"/>
              <a:t> 2:e85</a:t>
            </a:r>
            <a:r>
              <a:rPr lang="en-US" sz="1150"/>
              <a:t>. DOI: </a:t>
            </a:r>
            <a:r>
              <a:rPr lang="en-US" sz="1150" dirty="0"/>
              <a:t>10.7717/peerj-cs.85).</a:t>
            </a:r>
          </a:p>
          <a:p>
            <a:pPr marL="236538" lvl="0" indent="-236538">
              <a:buClr>
                <a:srgbClr val="003700"/>
              </a:buClr>
              <a:buSzPct val="100000"/>
              <a:buFont typeface="Arial"/>
              <a:buChar char="•"/>
            </a:pPr>
            <a:r>
              <a:rPr lang="en-US" sz="1150" dirty="0" err="1"/>
              <a:t>Dahlquist</a:t>
            </a:r>
            <a:r>
              <a:rPr lang="en-US" sz="1150" dirty="0"/>
              <a:t>, K.D., Fitzpatrick, B.G., Camacho, E.T., </a:t>
            </a:r>
            <a:r>
              <a:rPr lang="en-US" sz="1150" dirty="0" err="1"/>
              <a:t>Entzminger</a:t>
            </a:r>
            <a:r>
              <a:rPr lang="en-US" sz="1150" dirty="0"/>
              <a:t>, S.D., and </a:t>
            </a:r>
            <a:r>
              <a:rPr lang="en-US" sz="1150" dirty="0" err="1"/>
              <a:t>Wanner</a:t>
            </a:r>
            <a:r>
              <a:rPr lang="en-US" sz="1150" dirty="0"/>
              <a:t>, N.C. (2015) Parameter Estimation for Gene Regulatory Networks from Microarray Data: Cold Shock Response in Saccharomyces cerevisiae. </a:t>
            </a:r>
            <a:r>
              <a:rPr lang="en-US" sz="1150" i="1" dirty="0"/>
              <a:t>Bulletin of Mathematical Biology</a:t>
            </a:r>
            <a:r>
              <a:rPr lang="en-US" sz="1150" dirty="0"/>
              <a:t>, </a:t>
            </a:r>
            <a:r>
              <a:rPr lang="en-US" sz="1150" i="1" dirty="0"/>
              <a:t>77</a:t>
            </a:r>
            <a:r>
              <a:rPr lang="en-US" sz="1150" dirty="0"/>
              <a:t>(8), 1457-1492, DOI: 10.1007/s11538-015-0092-6</a:t>
            </a:r>
          </a:p>
          <a:p>
            <a:pPr marL="236538" lvl="0" indent="-236538">
              <a:buClr>
                <a:srgbClr val="003700"/>
              </a:buClr>
              <a:buSzPct val="100000"/>
              <a:buFont typeface="Arial"/>
              <a:buChar char="•"/>
            </a:pPr>
            <a:r>
              <a:rPr lang="en-US" sz="1150" dirty="0"/>
              <a:t>D3.js: http://d3js.org/</a:t>
            </a:r>
          </a:p>
          <a:p>
            <a:pPr marL="236538" indent="-236538">
              <a:buClr>
                <a:srgbClr val="003700"/>
              </a:buClr>
              <a:buSzPct val="100000"/>
              <a:buFont typeface="Arial"/>
              <a:buChar char="•"/>
            </a:pPr>
            <a:r>
              <a:rPr lang="en-US" sz="1150"/>
              <a:t>Freeman, S., (2002). </a:t>
            </a:r>
            <a:r>
              <a:rPr lang="en-US" sz="1150" i="1"/>
              <a:t>Biological science</a:t>
            </a:r>
            <a:r>
              <a:rPr lang="en-US" sz="1150"/>
              <a:t>, 1</a:t>
            </a:r>
            <a:r>
              <a:rPr lang="en-US" sz="1150" baseline="30000"/>
              <a:t>st</a:t>
            </a:r>
            <a:r>
              <a:rPr lang="en-US" sz="1150"/>
              <a:t> edition. Upper Saddle River, NJ:: Prentice Hall.</a:t>
            </a:r>
          </a:p>
          <a:p>
            <a:pPr marL="236538" indent="-236538">
              <a:buClr>
                <a:srgbClr val="003700"/>
              </a:buClr>
              <a:buSzPct val="100000"/>
              <a:buFont typeface="Arial"/>
              <a:buChar char="•"/>
            </a:pPr>
            <a:r>
              <a:rPr lang="en-US" sz="1150"/>
              <a:t>Gephi: https://gephi.org</a:t>
            </a:r>
          </a:p>
          <a:p>
            <a:pPr marL="236538" lvl="0" indent="-236538">
              <a:buClr>
                <a:srgbClr val="003700"/>
              </a:buClr>
              <a:buSzPct val="100000"/>
              <a:buFont typeface="Arial"/>
              <a:buChar char="•"/>
            </a:pPr>
            <a:r>
              <a:rPr lang="en-US" sz="1150"/>
              <a:t>GRNmap</a:t>
            </a:r>
            <a:r>
              <a:rPr lang="en-US" sz="1150" dirty="0"/>
              <a:t>: </a:t>
            </a:r>
            <a:r>
              <a:rPr lang="en-US" sz="1150" dirty="0">
                <a:hlinkClick r:id="rId6"/>
              </a:rPr>
              <a:t>http://kdahlquist.github.io/GRNmap/</a:t>
            </a:r>
            <a:endParaRPr lang="en-US" sz="1150" dirty="0"/>
          </a:p>
          <a:p>
            <a:pPr marL="236538" indent="-236538">
              <a:buClr>
                <a:srgbClr val="003700"/>
              </a:buClr>
              <a:buSzPct val="100000"/>
              <a:buFont typeface="Arial"/>
              <a:buChar char="•"/>
            </a:pPr>
            <a:r>
              <a:rPr lang="en-US" sz="1150" dirty="0"/>
              <a:t>Teixeira, M. C., Monteiro, P. T., </a:t>
            </a:r>
            <a:r>
              <a:rPr lang="en-US" sz="1150" dirty="0" err="1"/>
              <a:t>Guerreiro</a:t>
            </a:r>
            <a:r>
              <a:rPr lang="en-US" sz="1150" dirty="0"/>
              <a:t>, J. F., </a:t>
            </a:r>
            <a:r>
              <a:rPr lang="en-US" sz="1150" dirty="0" err="1"/>
              <a:t>Gonçalves</a:t>
            </a:r>
            <a:r>
              <a:rPr lang="en-US" sz="1150" dirty="0"/>
              <a:t>, J. P., Mira, N. P., dos Santos, S. C., ... &amp; Madeira, S. C. (2014). The YEASTRACT database: an upgraded information system for the analysis of gene and genomic transcription regulation in Saccharomyces cerevisiae. </a:t>
            </a:r>
            <a:r>
              <a:rPr lang="en-US" sz="1150" i="1" dirty="0"/>
              <a:t>Nucleic Acids Research</a:t>
            </a:r>
            <a:r>
              <a:rPr lang="en-US" sz="1150" dirty="0"/>
              <a:t>, </a:t>
            </a:r>
            <a:r>
              <a:rPr lang="en-US" sz="1150" i="1" dirty="0"/>
              <a:t>42</a:t>
            </a:r>
            <a:r>
              <a:rPr lang="en-US" sz="1150" dirty="0"/>
              <a:t>(D1), D161-D166, DOI: 10.1093/</a:t>
            </a:r>
            <a:r>
              <a:rPr lang="en-US" sz="1150" dirty="0" err="1"/>
              <a:t>nar</a:t>
            </a:r>
            <a:r>
              <a:rPr lang="en-US" sz="1150" dirty="0"/>
              <a:t>/gkt1015</a:t>
            </a:r>
          </a:p>
        </p:txBody>
      </p:sp>
      <p:sp>
        <p:nvSpPr>
          <p:cNvPr id="137" name="Shape 99"/>
          <p:cNvSpPr/>
          <p:nvPr/>
        </p:nvSpPr>
        <p:spPr>
          <a:xfrm>
            <a:off x="726714" y="6144071"/>
            <a:ext cx="10291174" cy="1194134"/>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Arial"/>
              <a:buNone/>
            </a:pPr>
            <a:r>
              <a:rPr lang="en-US" sz="3600" b="0" i="0" u="none" strike="noStrike" cap="none" baseline="0" dirty="0">
                <a:solidFill>
                  <a:srgbClr val="017C00"/>
                </a:solidFill>
                <a:latin typeface="Arial"/>
                <a:ea typeface="Arial"/>
                <a:cs typeface="Arial"/>
                <a:sym typeface="Arial"/>
                <a:rtl val="0"/>
              </a:rPr>
              <a:t>Gene Regulatory</a:t>
            </a:r>
            <a:r>
              <a:rPr lang="en-US" sz="3600" b="0" i="0" u="none" strike="noStrike" cap="none" dirty="0">
                <a:solidFill>
                  <a:srgbClr val="017C00"/>
                </a:solidFill>
                <a:latin typeface="Arial"/>
                <a:ea typeface="Arial"/>
                <a:cs typeface="Arial"/>
                <a:sym typeface="Arial"/>
                <a:rtl val="0"/>
              </a:rPr>
              <a:t> </a:t>
            </a:r>
            <a:r>
              <a:rPr lang="en-US" sz="3600" b="0" i="0" u="none" strike="noStrike" cap="none">
                <a:solidFill>
                  <a:srgbClr val="017C00"/>
                </a:solidFill>
                <a:latin typeface="Arial"/>
                <a:ea typeface="Arial"/>
                <a:cs typeface="Arial"/>
                <a:sym typeface="Arial"/>
                <a:rtl val="0"/>
              </a:rPr>
              <a:t>Networks (GRNs) Can </a:t>
            </a:r>
            <a:r>
              <a:rPr lang="en-US" sz="3600" b="0" i="0" u="none" strike="noStrike" cap="none" dirty="0">
                <a:solidFill>
                  <a:srgbClr val="017C00"/>
                </a:solidFill>
                <a:latin typeface="Arial"/>
                <a:ea typeface="Arial"/>
                <a:cs typeface="Arial"/>
                <a:sym typeface="Arial"/>
                <a:rtl val="0"/>
              </a:rPr>
              <a:t>Be </a:t>
            </a:r>
            <a:r>
              <a:rPr lang="en-US" sz="3600" b="0" i="0" u="none" strike="noStrike" cap="none">
                <a:solidFill>
                  <a:srgbClr val="017C00"/>
                </a:solidFill>
                <a:latin typeface="Arial"/>
                <a:ea typeface="Arial"/>
                <a:cs typeface="Arial"/>
                <a:sym typeface="Arial"/>
                <a:rtl val="0"/>
              </a:rPr>
              <a:t>Illustrated by </a:t>
            </a:r>
            <a:r>
              <a:rPr lang="en-US" sz="3600" b="0" i="0" u="none" strike="noStrike" cap="none" dirty="0">
                <a:solidFill>
                  <a:srgbClr val="017C00"/>
                </a:solidFill>
                <a:latin typeface="Arial"/>
                <a:ea typeface="Arial"/>
                <a:cs typeface="Arial"/>
                <a:sym typeface="Arial"/>
                <a:rtl val="0"/>
              </a:rPr>
              <a:t>Directed Graphs</a:t>
            </a:r>
            <a:endParaRPr lang="en-US" sz="3600" b="0" i="0" u="none" strike="noStrike" cap="none" baseline="0" dirty="0">
              <a:solidFill>
                <a:srgbClr val="017C00"/>
              </a:solidFill>
              <a:latin typeface="Arial"/>
              <a:ea typeface="Arial"/>
              <a:cs typeface="Arial"/>
              <a:sym typeface="Arial"/>
              <a:rtl val="0"/>
            </a:endParaRPr>
          </a:p>
        </p:txBody>
      </p:sp>
      <p:sp>
        <p:nvSpPr>
          <p:cNvPr id="141" name="Shape 87"/>
          <p:cNvSpPr/>
          <p:nvPr/>
        </p:nvSpPr>
        <p:spPr>
          <a:xfrm>
            <a:off x="11772129" y="20541038"/>
            <a:ext cx="10493316" cy="11785074"/>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lang="en-US" sz="2400" b="1" i="0" u="none" strike="noStrike" cap="none" baseline="0" dirty="0">
              <a:solidFill>
                <a:srgbClr val="000000"/>
              </a:solidFill>
              <a:latin typeface="Arial"/>
              <a:ea typeface="Arial"/>
              <a:cs typeface="Arial"/>
              <a:sym typeface="Arial"/>
              <a:rtl val="0"/>
            </a:endParaRPr>
          </a:p>
        </p:txBody>
      </p:sp>
      <p:sp>
        <p:nvSpPr>
          <p:cNvPr id="142" name="Shape 96"/>
          <p:cNvSpPr/>
          <p:nvPr/>
        </p:nvSpPr>
        <p:spPr>
          <a:xfrm>
            <a:off x="11772129" y="19352127"/>
            <a:ext cx="10493315" cy="1188911"/>
          </a:xfrm>
          <a:prstGeom prst="rect">
            <a:avLst/>
          </a:prstGeom>
          <a:solidFill>
            <a:schemeClr val="lt1">
              <a:alpha val="69019"/>
            </a:schemeClr>
          </a:solidFill>
          <a:ln>
            <a:noFill/>
          </a:ln>
        </p:spPr>
        <p:txBody>
          <a:bodyPr lIns="91425" tIns="45700" rIns="91425" bIns="45700" anchor="ctr" anchorCtr="0">
            <a:noAutofit/>
          </a:bodyPr>
          <a:lstStyle/>
          <a:p>
            <a:pPr lvl="0" algn="ctr">
              <a:buClr>
                <a:srgbClr val="017C00"/>
              </a:buClr>
              <a:buSzPct val="25000"/>
            </a:pPr>
            <a:r>
              <a:rPr lang="en-US" sz="3600" dirty="0">
                <a:solidFill>
                  <a:srgbClr val="017C00"/>
                </a:solidFill>
              </a:rPr>
              <a:t>Unit Testing Framework Improvements</a:t>
            </a:r>
          </a:p>
        </p:txBody>
      </p:sp>
      <p:sp>
        <p:nvSpPr>
          <p:cNvPr id="143" name="Shape 120"/>
          <p:cNvSpPr/>
          <p:nvPr/>
        </p:nvSpPr>
        <p:spPr>
          <a:xfrm>
            <a:off x="11758920" y="6130716"/>
            <a:ext cx="31296684" cy="935227"/>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Arial"/>
              <a:buNone/>
            </a:pPr>
            <a:r>
              <a:rPr lang="en-US" sz="3600" b="0" i="0" u="none" strike="noStrike" cap="none" baseline="0" dirty="0" err="1">
                <a:solidFill>
                  <a:srgbClr val="017C00"/>
                </a:solidFill>
                <a:latin typeface="Arial"/>
                <a:ea typeface="Arial"/>
                <a:cs typeface="Arial"/>
                <a:sym typeface="Arial"/>
                <a:rtl val="0"/>
              </a:rPr>
              <a:t>GRNsight</a:t>
            </a:r>
            <a:r>
              <a:rPr lang="en-US" sz="3600" b="0" i="0" u="none" strike="noStrike" cap="none" baseline="0" dirty="0">
                <a:solidFill>
                  <a:srgbClr val="017C00"/>
                </a:solidFill>
                <a:latin typeface="Arial"/>
                <a:ea typeface="Arial"/>
                <a:cs typeface="Arial"/>
                <a:sym typeface="Arial"/>
                <a:rtl val="0"/>
              </a:rPr>
              <a:t> Automatically Lays </a:t>
            </a:r>
            <a:r>
              <a:rPr lang="en-US" sz="3600" dirty="0">
                <a:solidFill>
                  <a:srgbClr val="017C00"/>
                </a:solidFill>
              </a:rPr>
              <a:t>O</a:t>
            </a:r>
            <a:r>
              <a:rPr lang="en-US" sz="3600" b="0" i="0" u="none" strike="noStrike" cap="none" baseline="0" dirty="0">
                <a:solidFill>
                  <a:srgbClr val="017C00"/>
                </a:solidFill>
                <a:latin typeface="Arial"/>
                <a:ea typeface="Arial"/>
                <a:cs typeface="Arial"/>
                <a:sym typeface="Arial"/>
                <a:rtl val="0"/>
              </a:rPr>
              <a:t>ut </a:t>
            </a:r>
            <a:r>
              <a:rPr lang="en-US" sz="3600" b="0" i="0" u="none" strike="noStrike" cap="none" baseline="0" dirty="0" err="1">
                <a:solidFill>
                  <a:srgbClr val="017C00"/>
                </a:solidFill>
                <a:latin typeface="Arial"/>
                <a:ea typeface="Arial"/>
                <a:cs typeface="Arial"/>
                <a:sym typeface="Arial"/>
                <a:rtl val="0"/>
              </a:rPr>
              <a:t>Unweighted</a:t>
            </a:r>
            <a:r>
              <a:rPr lang="en-US" sz="3600" b="0" i="0" u="none" strike="noStrike" cap="none" baseline="0" dirty="0">
                <a:solidFill>
                  <a:srgbClr val="017C00"/>
                </a:solidFill>
                <a:latin typeface="Arial"/>
                <a:ea typeface="Arial"/>
                <a:cs typeface="Arial"/>
                <a:sym typeface="Arial"/>
                <a:rtl val="0"/>
              </a:rPr>
              <a:t> and </a:t>
            </a:r>
            <a:r>
              <a:rPr lang="en-US" sz="3600" b="0" i="0" u="none" strike="noStrike" cap="none" baseline="0">
                <a:solidFill>
                  <a:srgbClr val="017C00"/>
                </a:solidFill>
                <a:latin typeface="Arial"/>
                <a:ea typeface="Arial"/>
                <a:cs typeface="Arial"/>
                <a:sym typeface="Arial"/>
                <a:rtl val="0"/>
              </a:rPr>
              <a:t>Weighted Network Graphs</a:t>
            </a:r>
            <a:endParaRPr lang="en-US" sz="3600" b="0" i="0" u="none" strike="noStrike" cap="none" baseline="0" dirty="0">
              <a:solidFill>
                <a:srgbClr val="017C00"/>
              </a:solidFill>
              <a:latin typeface="Arial"/>
              <a:ea typeface="Arial"/>
              <a:cs typeface="Arial"/>
              <a:sym typeface="Arial"/>
              <a:rtl val="0"/>
            </a:endParaRPr>
          </a:p>
        </p:txBody>
      </p:sp>
      <p:pic>
        <p:nvPicPr>
          <p:cNvPr id="38" name="Picture 37"/>
          <p:cNvPicPr>
            <a:picLocks noChangeAspect="1"/>
          </p:cNvPicPr>
          <p:nvPr/>
        </p:nvPicPr>
        <p:blipFill>
          <a:blip r:embed="rId7"/>
          <a:stretch>
            <a:fillRect/>
          </a:stretch>
        </p:blipFill>
        <p:spPr>
          <a:xfrm>
            <a:off x="909196" y="1110946"/>
            <a:ext cx="4383412" cy="2594714"/>
          </a:xfrm>
          <a:prstGeom prst="rect">
            <a:avLst/>
          </a:prstGeom>
        </p:spPr>
      </p:pic>
      <p:sp>
        <p:nvSpPr>
          <p:cNvPr id="12" name="TextBox 11"/>
          <p:cNvSpPr txBox="1"/>
          <p:nvPr/>
        </p:nvSpPr>
        <p:spPr>
          <a:xfrm>
            <a:off x="1866845" y="10207400"/>
            <a:ext cx="573632" cy="307777"/>
          </a:xfrm>
          <a:prstGeom prst="rect">
            <a:avLst/>
          </a:prstGeom>
          <a:noFill/>
        </p:spPr>
        <p:txBody>
          <a:bodyPr wrap="none" rtlCol="0">
            <a:spAutoFit/>
          </a:bodyPr>
          <a:lstStyle/>
          <a:p>
            <a:r>
              <a:rPr lang="en-US" b="1" dirty="0"/>
              <a:t>DNA</a:t>
            </a:r>
          </a:p>
        </p:txBody>
      </p:sp>
      <p:sp>
        <p:nvSpPr>
          <p:cNvPr id="83" name="TextBox 82"/>
          <p:cNvSpPr txBox="1"/>
          <p:nvPr/>
        </p:nvSpPr>
        <p:spPr>
          <a:xfrm>
            <a:off x="1892844" y="10531638"/>
            <a:ext cx="573632" cy="307777"/>
          </a:xfrm>
          <a:prstGeom prst="rect">
            <a:avLst/>
          </a:prstGeom>
          <a:noFill/>
        </p:spPr>
        <p:txBody>
          <a:bodyPr wrap="none" rtlCol="0">
            <a:spAutoFit/>
          </a:bodyPr>
          <a:lstStyle/>
          <a:p>
            <a:r>
              <a:rPr lang="en-US" b="1" dirty="0"/>
              <a:t>RNA</a:t>
            </a:r>
          </a:p>
        </p:txBody>
      </p:sp>
      <p:sp>
        <p:nvSpPr>
          <p:cNvPr id="88" name="TextBox 87"/>
          <p:cNvSpPr txBox="1"/>
          <p:nvPr/>
        </p:nvSpPr>
        <p:spPr>
          <a:xfrm>
            <a:off x="1866845" y="11319838"/>
            <a:ext cx="803137" cy="307777"/>
          </a:xfrm>
          <a:prstGeom prst="rect">
            <a:avLst/>
          </a:prstGeom>
          <a:noFill/>
        </p:spPr>
        <p:txBody>
          <a:bodyPr wrap="none" rtlCol="0">
            <a:spAutoFit/>
          </a:bodyPr>
          <a:lstStyle/>
          <a:p>
            <a:r>
              <a:rPr lang="en-US" b="1" dirty="0"/>
              <a:t>Protein</a:t>
            </a:r>
          </a:p>
        </p:txBody>
      </p:sp>
      <p:sp>
        <p:nvSpPr>
          <p:cNvPr id="124" name="Shape 108"/>
          <p:cNvSpPr/>
          <p:nvPr/>
        </p:nvSpPr>
        <p:spPr>
          <a:xfrm>
            <a:off x="22532098" y="19355284"/>
            <a:ext cx="9918560" cy="1185754"/>
          </a:xfrm>
          <a:prstGeom prst="rect">
            <a:avLst/>
          </a:prstGeom>
          <a:solidFill>
            <a:schemeClr val="lt1">
              <a:alpha val="69019"/>
            </a:schemeClr>
          </a:solidFill>
          <a:ln>
            <a:noFill/>
          </a:ln>
        </p:spPr>
        <p:txBody>
          <a:bodyPr lIns="91425" tIns="45700" rIns="91425" bIns="45700" anchor="ctr" anchorCtr="0">
            <a:noAutofit/>
          </a:bodyPr>
          <a:lstStyle/>
          <a:p>
            <a:pPr algn="ctr">
              <a:buClr>
                <a:srgbClr val="017C00"/>
              </a:buClr>
              <a:buSzPct val="25000"/>
            </a:pPr>
            <a:r>
              <a:rPr lang="en-US" sz="3600" dirty="0">
                <a:solidFill>
                  <a:srgbClr val="017C00"/>
                </a:solidFill>
              </a:rPr>
              <a:t>Improved Developer Tools</a:t>
            </a:r>
          </a:p>
        </p:txBody>
      </p:sp>
      <p:sp>
        <p:nvSpPr>
          <p:cNvPr id="165" name="Shape 108"/>
          <p:cNvSpPr/>
          <p:nvPr/>
        </p:nvSpPr>
        <p:spPr>
          <a:xfrm>
            <a:off x="726713" y="20506297"/>
            <a:ext cx="10290407" cy="1194088"/>
          </a:xfrm>
          <a:prstGeom prst="rect">
            <a:avLst/>
          </a:prstGeom>
          <a:solidFill>
            <a:schemeClr val="lt1">
              <a:alpha val="69019"/>
            </a:schemeClr>
          </a:solidFill>
          <a:ln>
            <a:noFill/>
          </a:ln>
        </p:spPr>
        <p:txBody>
          <a:bodyPr lIns="91425" tIns="45700" rIns="91425" bIns="45700" anchor="ctr" anchorCtr="0">
            <a:noAutofit/>
          </a:bodyPr>
          <a:lstStyle/>
          <a:p>
            <a:pPr lvl="0" algn="ctr">
              <a:buClr>
                <a:srgbClr val="017C00"/>
              </a:buClr>
              <a:buSzPct val="25000"/>
            </a:pPr>
            <a:r>
              <a:rPr lang="en-US" sz="3600" dirty="0" err="1">
                <a:solidFill>
                  <a:srgbClr val="017C00"/>
                </a:solidFill>
              </a:rPr>
              <a:t>GRNsight</a:t>
            </a:r>
            <a:r>
              <a:rPr lang="en-US" sz="3600" dirty="0">
                <a:solidFill>
                  <a:srgbClr val="017C00"/>
                </a:solidFill>
              </a:rPr>
              <a:t> Accepts Microsoft Excel, SIF, and </a:t>
            </a:r>
            <a:r>
              <a:rPr lang="en-US" sz="3600" dirty="0" err="1">
                <a:solidFill>
                  <a:srgbClr val="017C00"/>
                </a:solidFill>
              </a:rPr>
              <a:t>GraphML</a:t>
            </a:r>
            <a:r>
              <a:rPr lang="en-US" sz="3600" dirty="0">
                <a:solidFill>
                  <a:srgbClr val="017C00"/>
                </a:solidFill>
              </a:rPr>
              <a:t> Files in the Proper Format</a:t>
            </a:r>
          </a:p>
        </p:txBody>
      </p:sp>
      <p:sp>
        <p:nvSpPr>
          <p:cNvPr id="166" name="Shape 90"/>
          <p:cNvSpPr/>
          <p:nvPr/>
        </p:nvSpPr>
        <p:spPr>
          <a:xfrm>
            <a:off x="751777" y="15726602"/>
            <a:ext cx="10265343" cy="4431288"/>
          </a:xfrm>
          <a:prstGeom prst="rect">
            <a:avLst/>
          </a:prstGeom>
          <a:solidFill>
            <a:srgbClr val="FFFFFF"/>
          </a:solidFill>
          <a:ln>
            <a:noFill/>
          </a:ln>
        </p:spPr>
        <p:txBody>
          <a:bodyPr lIns="91425" tIns="45700" rIns="91425" bIns="45700" anchor="t" anchorCtr="0">
            <a:noAutofit/>
          </a:bodyPr>
          <a:lstStyle/>
          <a:p>
            <a:pPr marL="236538" lvl="0" indent="-236538">
              <a:buClr>
                <a:schemeClr val="dk1"/>
              </a:buClr>
              <a:buSzPct val="100000"/>
              <a:buFont typeface="Arial"/>
              <a:buChar char="•"/>
            </a:pPr>
            <a:r>
              <a:rPr lang="en-US" sz="2400" dirty="0"/>
              <a:t>Although other open source software, such as </a:t>
            </a:r>
            <a:r>
              <a:rPr lang="en-US" sz="2400" dirty="0" err="1"/>
              <a:t>Cytoscape</a:t>
            </a:r>
            <a:r>
              <a:rPr lang="en-US" sz="2400" dirty="0"/>
              <a:t> or </a:t>
            </a:r>
            <a:r>
              <a:rPr lang="en-US" sz="2400" dirty="0" err="1"/>
              <a:t>Gephi</a:t>
            </a:r>
            <a:r>
              <a:rPr lang="en-US" sz="2400" dirty="0"/>
              <a:t>, exists to lay out large networks, they were too cumbersome for our needs.</a:t>
            </a:r>
          </a:p>
          <a:p>
            <a:pPr marL="236538" indent="-236538">
              <a:buClr>
                <a:schemeClr val="dk1"/>
              </a:buClr>
              <a:buSzPct val="100000"/>
              <a:buFont typeface="Arial"/>
              <a:buChar char="•"/>
            </a:pPr>
            <a:r>
              <a:rPr lang="en-US" sz="2400" dirty="0" err="1"/>
              <a:t>GRNsight</a:t>
            </a:r>
            <a:r>
              <a:rPr lang="en-US" sz="2400" dirty="0"/>
              <a:t> is targeted at both experienced biology investigators and novice undergraduate users and has the following requirements:</a:t>
            </a:r>
          </a:p>
          <a:p>
            <a:pPr marL="866775" indent="-457200">
              <a:buAutoNum type="arabicPeriod"/>
            </a:pPr>
            <a:r>
              <a:rPr lang="en-US" sz="2400" dirty="0"/>
              <a:t>Exist as a web application. </a:t>
            </a:r>
          </a:p>
          <a:p>
            <a:pPr marL="866775" indent="-457200">
              <a:buAutoNum type="arabicPeriod"/>
            </a:pPr>
            <a:r>
              <a:rPr lang="en-US" sz="2400" dirty="0"/>
              <a:t>Be simple and intuitive to use.</a:t>
            </a:r>
          </a:p>
          <a:p>
            <a:pPr marL="866775" indent="-457200"/>
            <a:r>
              <a:rPr lang="en-US" sz="2400" dirty="0"/>
              <a:t>3.  Accept Excel (.</a:t>
            </a:r>
            <a:r>
              <a:rPr lang="en-US" sz="2400" dirty="0" err="1"/>
              <a:t>xlsx</a:t>
            </a:r>
            <a:r>
              <a:rPr lang="en-US" sz="2400" dirty="0"/>
              <a:t>) files directly from our sister project, </a:t>
            </a:r>
            <a:r>
              <a:rPr lang="en-US" sz="2400" dirty="0" err="1"/>
              <a:t>GRNmap</a:t>
            </a:r>
            <a:r>
              <a:rPr lang="en-US" sz="2400" dirty="0"/>
              <a:t>, as well as, SIF (.</a:t>
            </a:r>
            <a:r>
              <a:rPr lang="en-US" sz="2400" dirty="0" err="1"/>
              <a:t>sif</a:t>
            </a:r>
            <a:r>
              <a:rPr lang="en-US" sz="2400" dirty="0"/>
              <a:t>), or </a:t>
            </a:r>
            <a:r>
              <a:rPr lang="en-US" sz="2400" dirty="0" err="1"/>
              <a:t>GraphML</a:t>
            </a:r>
            <a:r>
              <a:rPr lang="en-US" sz="2400" dirty="0"/>
              <a:t> (.</a:t>
            </a:r>
            <a:r>
              <a:rPr lang="en-US" sz="2400" dirty="0" err="1"/>
              <a:t>graphml</a:t>
            </a:r>
            <a:r>
              <a:rPr lang="en-US" sz="2400" dirty="0"/>
              <a:t>) input files.</a:t>
            </a:r>
          </a:p>
          <a:p>
            <a:pPr marL="866775" indent="-457200">
              <a:buAutoNum type="arabicPeriod" startAt="4"/>
            </a:pPr>
            <a:r>
              <a:rPr lang="en-US" sz="2400" dirty="0"/>
              <a:t>Read a weighted or unweighted adjacency matrix.</a:t>
            </a:r>
          </a:p>
          <a:p>
            <a:pPr marL="866775" indent="-457200">
              <a:buAutoNum type="arabicPeriod" startAt="4"/>
            </a:pPr>
            <a:r>
              <a:rPr lang="en-US" sz="2400" dirty="0"/>
              <a:t>Automatically lay out and display unweighted and weighted, directed network graphs.</a:t>
            </a:r>
          </a:p>
          <a:p>
            <a:pPr marL="236538" lvl="0" indent="-236538">
              <a:buClr>
                <a:schemeClr val="dk1"/>
              </a:buClr>
              <a:buSzPct val="100000"/>
              <a:buFont typeface="Arial"/>
              <a:buChar char="•"/>
            </a:pPr>
            <a:endParaRPr sz="2200" b="0" i="0" u="none" strike="noStrike" cap="none" baseline="0" dirty="0">
              <a:solidFill>
                <a:schemeClr val="dk1"/>
              </a:solidFill>
              <a:latin typeface="Arial"/>
              <a:ea typeface="Arial"/>
              <a:cs typeface="Arial"/>
              <a:sym typeface="Arial"/>
              <a:rtl val="0"/>
            </a:endParaRPr>
          </a:p>
        </p:txBody>
      </p:sp>
      <p:sp>
        <p:nvSpPr>
          <p:cNvPr id="170" name="Shape 99"/>
          <p:cNvSpPr/>
          <p:nvPr/>
        </p:nvSpPr>
        <p:spPr>
          <a:xfrm>
            <a:off x="726713" y="14737341"/>
            <a:ext cx="10290407" cy="989261"/>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Arial"/>
              <a:buNone/>
            </a:pPr>
            <a:r>
              <a:rPr lang="en-US" sz="3600" b="0" i="0" u="none" strike="noStrike" cap="none">
                <a:solidFill>
                  <a:srgbClr val="017C00"/>
                </a:solidFill>
                <a:latin typeface="Arial"/>
                <a:ea typeface="Arial"/>
                <a:cs typeface="Arial"/>
                <a:sym typeface="Arial"/>
                <a:rtl val="0"/>
              </a:rPr>
              <a:t>GRNsight</a:t>
            </a:r>
            <a:r>
              <a:rPr lang="en-US" sz="3600">
                <a:solidFill>
                  <a:srgbClr val="017C00"/>
                </a:solidFill>
              </a:rPr>
              <a:t> Fulfills a Specific Software Niche for Visualizing Small- to Medium-scale GRNs</a:t>
            </a:r>
            <a:endParaRPr lang="en-US" sz="3600" b="0" i="0" u="none" strike="noStrike" cap="none" baseline="0" dirty="0">
              <a:solidFill>
                <a:srgbClr val="017C00"/>
              </a:solidFill>
              <a:latin typeface="Arial"/>
              <a:ea typeface="Arial"/>
              <a:cs typeface="Arial"/>
              <a:sym typeface="Arial"/>
              <a:rtl val="0"/>
            </a:endParaRPr>
          </a:p>
        </p:txBody>
      </p:sp>
      <p:sp>
        <p:nvSpPr>
          <p:cNvPr id="73" name="Shape 105"/>
          <p:cNvSpPr/>
          <p:nvPr/>
        </p:nvSpPr>
        <p:spPr>
          <a:xfrm>
            <a:off x="33115206" y="22571797"/>
            <a:ext cx="10033713" cy="935099"/>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Helvetica Neue"/>
              <a:buNone/>
            </a:pPr>
            <a:r>
              <a:rPr lang="en-US" sz="3600" b="0" i="0" u="none" strike="noStrike" cap="none" baseline="0">
                <a:solidFill>
                  <a:srgbClr val="017C00"/>
                </a:solidFill>
                <a:latin typeface="Helvetica Neue"/>
                <a:ea typeface="Helvetica Neue"/>
                <a:cs typeface="Helvetica Neue"/>
                <a:sym typeface="Helvetica Neue"/>
                <a:rtl val="0"/>
              </a:rPr>
              <a:t>Availability</a:t>
            </a:r>
          </a:p>
        </p:txBody>
      </p:sp>
      <p:sp>
        <p:nvSpPr>
          <p:cNvPr id="2" name="Rectangle 1">
            <a:extLst>
              <a:ext uri="{FF2B5EF4-FFF2-40B4-BE49-F238E27FC236}">
                <a16:creationId xmlns:a16="http://schemas.microsoft.com/office/drawing/2014/main" id="{74364559-C88A-6C4A-8194-266D0702055C}"/>
              </a:ext>
            </a:extLst>
          </p:cNvPr>
          <p:cNvSpPr/>
          <p:nvPr/>
        </p:nvSpPr>
        <p:spPr>
          <a:xfrm>
            <a:off x="22534643" y="20541039"/>
            <a:ext cx="9916015" cy="11753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30" name="Rectangle 29">
            <a:extLst>
              <a:ext uri="{FF2B5EF4-FFF2-40B4-BE49-F238E27FC236}">
                <a16:creationId xmlns:a16="http://schemas.microsoft.com/office/drawing/2014/main" id="{7261AD69-F1F0-E642-9C5A-35E40A2CAD7F}"/>
              </a:ext>
            </a:extLst>
          </p:cNvPr>
          <p:cNvSpPr/>
          <p:nvPr/>
        </p:nvSpPr>
        <p:spPr>
          <a:xfrm>
            <a:off x="741291" y="21680819"/>
            <a:ext cx="10275830" cy="10645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C88589A-3483-A045-B05E-BFF9B81471CD}"/>
              </a:ext>
            </a:extLst>
          </p:cNvPr>
          <p:cNvSpPr txBox="1"/>
          <p:nvPr/>
        </p:nvSpPr>
        <p:spPr>
          <a:xfrm>
            <a:off x="11788970" y="20605406"/>
            <a:ext cx="10476473" cy="5170646"/>
          </a:xfrm>
          <a:prstGeom prst="rect">
            <a:avLst/>
          </a:prstGeom>
          <a:noFill/>
        </p:spPr>
        <p:txBody>
          <a:bodyPr wrap="square" rtlCol="0">
            <a:spAutoFit/>
          </a:bodyPr>
          <a:lstStyle/>
          <a:p>
            <a:pPr lvl="0">
              <a:buClr>
                <a:srgbClr val="000000"/>
              </a:buClr>
              <a:buSzPct val="25000"/>
            </a:pPr>
            <a:r>
              <a:rPr lang="en-US" sz="2200" b="1" dirty="0">
                <a:solidFill>
                  <a:schemeClr val="dk1"/>
                </a:solidFill>
              </a:rPr>
              <a:t>Mocha and Chai JavaScript testing framework</a:t>
            </a:r>
          </a:p>
          <a:p>
            <a:pPr marL="236538" lvl="0" indent="-236538">
              <a:buClr>
                <a:srgbClr val="000000"/>
              </a:buClr>
              <a:buSzPct val="100000"/>
              <a:buFont typeface="Arial"/>
              <a:buChar char="•"/>
            </a:pPr>
            <a:r>
              <a:rPr lang="en-US" sz="2200" dirty="0"/>
              <a:t>The unit testing framework consists of 216 passing tests covering over </a:t>
            </a:r>
          </a:p>
          <a:p>
            <a:pPr lvl="0">
              <a:buClr>
                <a:srgbClr val="000000"/>
              </a:buClr>
              <a:buSzPct val="100000"/>
            </a:pPr>
            <a:r>
              <a:rPr lang="en-US" sz="2200" dirty="0"/>
              <a:t>   500 test files.</a:t>
            </a:r>
          </a:p>
          <a:p>
            <a:pPr marL="236538" lvl="0" indent="-236538">
              <a:buClr>
                <a:srgbClr val="000000"/>
              </a:buClr>
              <a:buSzPct val="100000"/>
              <a:buFont typeface="Arial"/>
              <a:buChar char="•"/>
            </a:pPr>
            <a:r>
              <a:rPr lang="en-US" sz="2200" dirty="0"/>
              <a:t>The addition of SIF and </a:t>
            </a:r>
            <a:r>
              <a:rPr lang="en-US" sz="2200" dirty="0" err="1"/>
              <a:t>GraphML</a:t>
            </a:r>
            <a:r>
              <a:rPr lang="en-US" sz="2200" dirty="0"/>
              <a:t> file format options besides the existing Excel imports, required re-organization of the testing framework.</a:t>
            </a:r>
          </a:p>
          <a:p>
            <a:pPr marL="236538" lvl="0" indent="-236538">
              <a:buClr>
                <a:srgbClr val="000000"/>
              </a:buClr>
              <a:buSzPct val="100000"/>
              <a:buFont typeface="Arial"/>
              <a:buChar char="•"/>
            </a:pPr>
            <a:r>
              <a:rPr lang="en-US" sz="2200" dirty="0"/>
              <a:t>Testing is now split into two different test groups, with </a:t>
            </a:r>
            <a:r>
              <a:rPr lang="en-US" sz="2200" i="1" dirty="0"/>
              <a:t>semantic</a:t>
            </a:r>
            <a:r>
              <a:rPr lang="en-US" sz="2200" dirty="0"/>
              <a:t> tests being file-format independent, and individualized </a:t>
            </a:r>
            <a:r>
              <a:rPr lang="en-US" sz="2200" i="1" dirty="0"/>
              <a:t>syntactic</a:t>
            </a:r>
            <a:r>
              <a:rPr lang="en-US" sz="2200" dirty="0"/>
              <a:t> tests being based on the different file formats.</a:t>
            </a:r>
          </a:p>
          <a:p>
            <a:pPr marL="236538" lvl="0" indent="-236538">
              <a:buClr>
                <a:srgbClr val="000000"/>
              </a:buClr>
              <a:buSzPct val="100000"/>
              <a:buFont typeface="Arial"/>
              <a:buChar char="•"/>
            </a:pPr>
            <a:r>
              <a:rPr lang="en-US" sz="2200" dirty="0"/>
              <a:t>Errors found in the semantic checker test are generally considered fatal, whereas most of the syntactic checker tests return warnings and still display the graph.</a:t>
            </a:r>
          </a:p>
          <a:p>
            <a:pPr marL="236538" lvl="0" indent="-236538">
              <a:buClr>
                <a:srgbClr val="000000"/>
              </a:buClr>
              <a:buSzPct val="100000"/>
              <a:buFont typeface="Arial"/>
              <a:buChar char="•"/>
            </a:pPr>
            <a:r>
              <a:rPr lang="en-US" sz="2200" dirty="0"/>
              <a:t>Syntactic tests for malformed </a:t>
            </a:r>
            <a:r>
              <a:rPr lang="en-US" sz="2200" dirty="0" err="1"/>
              <a:t>GraphML</a:t>
            </a:r>
            <a:r>
              <a:rPr lang="en-US" sz="2200" dirty="0"/>
              <a:t> XML (.</a:t>
            </a:r>
            <a:r>
              <a:rPr lang="en-US" sz="2200" dirty="0" err="1"/>
              <a:t>graphml</a:t>
            </a:r>
            <a:r>
              <a:rPr lang="en-US" sz="2200" dirty="0"/>
              <a:t>) and Simple Interaction Format (.</a:t>
            </a:r>
            <a:r>
              <a:rPr lang="en-US" sz="2200" dirty="0" err="1"/>
              <a:t>sif</a:t>
            </a:r>
            <a:r>
              <a:rPr lang="en-US" sz="2200" dirty="0"/>
              <a:t>) files were completed and incorporated into one file. These tests return errors to the user if an incorrectly formatted file is imported into </a:t>
            </a:r>
            <a:r>
              <a:rPr lang="en-US" sz="2200" dirty="0" err="1"/>
              <a:t>GRNsight</a:t>
            </a:r>
            <a:endParaRPr lang="en-US" sz="2200" dirty="0"/>
          </a:p>
          <a:p>
            <a:pPr marL="236538" indent="-236538">
              <a:buClr>
                <a:srgbClr val="000000"/>
              </a:buClr>
              <a:buSzPct val="100000"/>
              <a:buFont typeface="Arial"/>
              <a:buChar char="•"/>
            </a:pPr>
            <a:r>
              <a:rPr lang="en-US" sz="2200" dirty="0" err="1"/>
              <a:t>GRNsight</a:t>
            </a:r>
            <a:r>
              <a:rPr lang="en-US" sz="2200" dirty="0"/>
              <a:t> now returns an error if incorrectly named Excel worksheets were added or if a blank Excel, SIF , or </a:t>
            </a:r>
            <a:r>
              <a:rPr lang="en-US" sz="2200" dirty="0" err="1"/>
              <a:t>GraphML</a:t>
            </a:r>
            <a:r>
              <a:rPr lang="en-US" sz="2200" dirty="0"/>
              <a:t> file is uploaded</a:t>
            </a:r>
          </a:p>
        </p:txBody>
      </p:sp>
      <p:pic>
        <p:nvPicPr>
          <p:cNvPr id="191" name="Picture 190"/>
          <p:cNvPicPr>
            <a:picLocks noChangeAspect="1"/>
          </p:cNvPicPr>
          <p:nvPr/>
        </p:nvPicPr>
        <p:blipFill rotWithShape="1">
          <a:blip r:embed="rId8"/>
          <a:srcRect l="-2" t="36170" r="16547" b="19645"/>
          <a:stretch/>
        </p:blipFill>
        <p:spPr>
          <a:xfrm>
            <a:off x="2268413" y="24220903"/>
            <a:ext cx="6395288" cy="1249850"/>
          </a:xfrm>
          <a:prstGeom prst="rect">
            <a:avLst/>
          </a:prstGeom>
        </p:spPr>
      </p:pic>
      <p:pic>
        <p:nvPicPr>
          <p:cNvPr id="31" name="Picture 30"/>
          <p:cNvPicPr>
            <a:picLocks noChangeAspect="1"/>
          </p:cNvPicPr>
          <p:nvPr/>
        </p:nvPicPr>
        <p:blipFill>
          <a:blip r:embed="rId9"/>
          <a:stretch>
            <a:fillRect/>
          </a:stretch>
        </p:blipFill>
        <p:spPr>
          <a:xfrm>
            <a:off x="7072214" y="26196419"/>
            <a:ext cx="3254130" cy="2566265"/>
          </a:xfrm>
          <a:prstGeom prst="rect">
            <a:avLst/>
          </a:prstGeom>
        </p:spPr>
      </p:pic>
      <p:sp>
        <p:nvSpPr>
          <p:cNvPr id="35" name="Rectangle 34"/>
          <p:cNvSpPr/>
          <p:nvPr/>
        </p:nvSpPr>
        <p:spPr>
          <a:xfrm>
            <a:off x="827159" y="25973302"/>
            <a:ext cx="6148579" cy="3477875"/>
          </a:xfrm>
          <a:prstGeom prst="rect">
            <a:avLst/>
          </a:prstGeom>
        </p:spPr>
        <p:txBody>
          <a:bodyPr wrap="square">
            <a:spAutoFit/>
          </a:bodyPr>
          <a:lstStyle/>
          <a:p>
            <a:pPr lvl="0">
              <a:buClr>
                <a:schemeClr val="dk1"/>
              </a:buClr>
              <a:buSzPct val="100000"/>
            </a:pPr>
            <a:r>
              <a:rPr lang="en-US" sz="2200" b="1" dirty="0">
                <a:solidFill>
                  <a:schemeClr val="dk1"/>
                </a:solidFill>
              </a:rPr>
              <a:t>SIF</a:t>
            </a:r>
          </a:p>
          <a:p>
            <a:pPr marL="249238" indent="-249238">
              <a:buClr>
                <a:schemeClr val="dk1"/>
              </a:buClr>
              <a:buSzPct val="100000"/>
              <a:buFont typeface="Arial" charset="0"/>
              <a:buChar char="•"/>
            </a:pPr>
            <a:r>
              <a:rPr lang="en-US" sz="2200" dirty="0"/>
              <a:t>A SIF file is a tab-delimited text file with the file extension .</a:t>
            </a:r>
            <a:r>
              <a:rPr lang="en-US" sz="2200" dirty="0" err="1"/>
              <a:t>sif</a:t>
            </a:r>
            <a:r>
              <a:rPr lang="en-US" sz="2200" dirty="0"/>
              <a:t> originally created for use with </a:t>
            </a:r>
            <a:r>
              <a:rPr lang="en-US" sz="2200" dirty="0" err="1"/>
              <a:t>Cytoscape</a:t>
            </a:r>
            <a:r>
              <a:rPr lang="en-US" sz="2200" dirty="0"/>
              <a:t>.</a:t>
            </a:r>
          </a:p>
          <a:p>
            <a:pPr marL="249238" indent="-249238">
              <a:buClr>
                <a:schemeClr val="dk1"/>
              </a:buClr>
              <a:buSzPct val="100000"/>
              <a:buFont typeface="Arial" charset="0"/>
              <a:buChar char="•"/>
            </a:pPr>
            <a:r>
              <a:rPr lang="en-US" sz="2200" dirty="0"/>
              <a:t>Lines in the SIF file specify a source node, a relationship type (or edge type), and one or more target nodes separated by tab characters.</a:t>
            </a:r>
          </a:p>
          <a:p>
            <a:pPr marL="342900" indent="-342900">
              <a:buClr>
                <a:schemeClr val="dk1"/>
              </a:buClr>
              <a:buSzPct val="100000"/>
              <a:buFont typeface="Arial" charset="0"/>
              <a:buChar char="•"/>
            </a:pPr>
            <a:endParaRPr lang="en-US" sz="2200" dirty="0"/>
          </a:p>
          <a:p>
            <a:pPr marL="342900" indent="-342900">
              <a:buClr>
                <a:schemeClr val="dk1"/>
              </a:buClr>
              <a:buSzPct val="100000"/>
              <a:buFont typeface="Arial" charset="0"/>
              <a:buChar char="•"/>
            </a:pPr>
            <a:endParaRPr lang="en-US" sz="2200" dirty="0">
              <a:solidFill>
                <a:schemeClr val="dk1"/>
              </a:solidFill>
            </a:endParaRPr>
          </a:p>
        </p:txBody>
      </p:sp>
      <p:sp>
        <p:nvSpPr>
          <p:cNvPr id="36" name="Rectangle 35"/>
          <p:cNvSpPr/>
          <p:nvPr/>
        </p:nvSpPr>
        <p:spPr>
          <a:xfrm>
            <a:off x="850582" y="28765381"/>
            <a:ext cx="5929350" cy="3477875"/>
          </a:xfrm>
          <a:prstGeom prst="rect">
            <a:avLst/>
          </a:prstGeom>
        </p:spPr>
        <p:txBody>
          <a:bodyPr wrap="square">
            <a:spAutoFit/>
          </a:bodyPr>
          <a:lstStyle/>
          <a:p>
            <a:pPr marL="249238" lvl="0" indent="-249238">
              <a:buClr>
                <a:schemeClr val="dk1"/>
              </a:buClr>
              <a:buSzPct val="100000"/>
            </a:pPr>
            <a:r>
              <a:rPr lang="en-US" sz="2200" b="1" dirty="0" err="1">
                <a:solidFill>
                  <a:schemeClr val="dk1"/>
                </a:solidFill>
              </a:rPr>
              <a:t>GraphML</a:t>
            </a:r>
            <a:endParaRPr lang="en-US" sz="2200" b="1" dirty="0">
              <a:solidFill>
                <a:schemeClr val="dk1"/>
              </a:solidFill>
            </a:endParaRPr>
          </a:p>
          <a:p>
            <a:pPr marL="249238" indent="-249238">
              <a:buFont typeface="Arial" charset="0"/>
              <a:buChar char="•"/>
            </a:pPr>
            <a:r>
              <a:rPr lang="en-US" sz="2200" dirty="0"/>
              <a:t>A </a:t>
            </a:r>
            <a:r>
              <a:rPr lang="en-US" sz="2200" dirty="0" err="1"/>
              <a:t>GraphML</a:t>
            </a:r>
            <a:r>
              <a:rPr lang="en-US" sz="2200" dirty="0"/>
              <a:t> file is an E</a:t>
            </a:r>
            <a:r>
              <a:rPr lang="en-US" sz="2200" b="1" dirty="0"/>
              <a:t>x</a:t>
            </a:r>
            <a:r>
              <a:rPr lang="en-US" sz="2200" dirty="0"/>
              <a:t>tensible </a:t>
            </a:r>
            <a:r>
              <a:rPr lang="en-US" sz="2200" b="1" dirty="0"/>
              <a:t>M</a:t>
            </a:r>
            <a:r>
              <a:rPr lang="en-US" sz="2200" dirty="0"/>
              <a:t>arkup </a:t>
            </a:r>
            <a:r>
              <a:rPr lang="en-US" sz="2200" b="1" dirty="0"/>
              <a:t>L</a:t>
            </a:r>
            <a:r>
              <a:rPr lang="en-US" sz="2200" dirty="0"/>
              <a:t>anguage (XML) file with the extension .</a:t>
            </a:r>
            <a:r>
              <a:rPr lang="en-US" sz="2200" dirty="0" err="1"/>
              <a:t>graphml</a:t>
            </a:r>
            <a:r>
              <a:rPr lang="en-US" sz="2200" dirty="0"/>
              <a:t>.</a:t>
            </a:r>
          </a:p>
          <a:p>
            <a:pPr marL="249238" indent="-249238">
              <a:buFont typeface="Arial" charset="0"/>
              <a:buChar char="•"/>
            </a:pPr>
            <a:r>
              <a:rPr lang="en-US" sz="2200" dirty="0" err="1"/>
              <a:t>GRNsight</a:t>
            </a:r>
            <a:r>
              <a:rPr lang="en-US" sz="2200" dirty="0"/>
              <a:t> parses </a:t>
            </a:r>
            <a:r>
              <a:rPr lang="en-US" sz="2200" dirty="0" err="1"/>
              <a:t>GraphML</a:t>
            </a:r>
            <a:r>
              <a:rPr lang="en-US" sz="2200" dirty="0"/>
              <a:t> to extract nodes and edges.</a:t>
            </a:r>
          </a:p>
          <a:p>
            <a:pPr marL="249238" indent="-249238">
              <a:buFont typeface="Arial" charset="0"/>
              <a:buChar char="•"/>
            </a:pPr>
            <a:r>
              <a:rPr lang="en-US" sz="2200" dirty="0" err="1"/>
              <a:t>GraphML</a:t>
            </a:r>
            <a:r>
              <a:rPr lang="en-US" sz="2200" dirty="0"/>
              <a:t> has the ability to specify additional graph features that </a:t>
            </a:r>
            <a:r>
              <a:rPr lang="en-US" sz="2200" dirty="0" err="1"/>
              <a:t>GRNsight</a:t>
            </a:r>
            <a:r>
              <a:rPr lang="en-US" sz="2200" dirty="0"/>
              <a:t> cannot display, but may be useful additional data.</a:t>
            </a:r>
          </a:p>
          <a:p>
            <a:pPr marL="249238" indent="-249238">
              <a:buFont typeface="Arial" charset="0"/>
              <a:buChar char="•"/>
            </a:pPr>
            <a:endParaRPr lang="en-US" sz="2200" dirty="0"/>
          </a:p>
        </p:txBody>
      </p:sp>
      <p:pic>
        <p:nvPicPr>
          <p:cNvPr id="41" name="Picture 4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78414" y="29440116"/>
            <a:ext cx="3641730" cy="2136690"/>
          </a:xfrm>
          <a:prstGeom prst="rect">
            <a:avLst/>
          </a:prstGeom>
        </p:spPr>
      </p:pic>
      <p:sp>
        <p:nvSpPr>
          <p:cNvPr id="27" name="TextBox 26">
            <a:extLst>
              <a:ext uri="{FF2B5EF4-FFF2-40B4-BE49-F238E27FC236}">
                <a16:creationId xmlns:a16="http://schemas.microsoft.com/office/drawing/2014/main" id="{28CE4769-8062-AD46-B72B-AB30E5BCC51E}"/>
              </a:ext>
            </a:extLst>
          </p:cNvPr>
          <p:cNvSpPr txBox="1"/>
          <p:nvPr/>
        </p:nvSpPr>
        <p:spPr>
          <a:xfrm>
            <a:off x="827159" y="21816732"/>
            <a:ext cx="10015283" cy="2800767"/>
          </a:xfrm>
          <a:prstGeom prst="rect">
            <a:avLst/>
          </a:prstGeom>
          <a:noFill/>
        </p:spPr>
        <p:txBody>
          <a:bodyPr wrap="square" rtlCol="0">
            <a:spAutoFit/>
          </a:bodyPr>
          <a:lstStyle/>
          <a:p>
            <a:pPr lvl="0">
              <a:buClr>
                <a:schemeClr val="dk1"/>
              </a:buClr>
              <a:buSzPct val="100000"/>
            </a:pPr>
            <a:r>
              <a:rPr lang="en-US" sz="2200" b="1" dirty="0">
                <a:solidFill>
                  <a:schemeClr val="dk1"/>
                </a:solidFill>
              </a:rPr>
              <a:t>Excel</a:t>
            </a:r>
          </a:p>
          <a:p>
            <a:pPr marL="236538" lvl="0" indent="-236538">
              <a:buClr>
                <a:schemeClr val="dk1"/>
              </a:buClr>
              <a:buSzPct val="100000"/>
              <a:buFont typeface="Arial"/>
              <a:buChar char="•"/>
            </a:pPr>
            <a:r>
              <a:rPr lang="en-US" sz="2200" dirty="0">
                <a:solidFill>
                  <a:schemeClr val="dk1"/>
                </a:solidFill>
              </a:rPr>
              <a:t>Excel workbooks need a “network” sheet (for unweighted graphs) or a “</a:t>
            </a:r>
            <a:r>
              <a:rPr lang="en-US" sz="2200" dirty="0" err="1">
                <a:solidFill>
                  <a:schemeClr val="dk1"/>
                </a:solidFill>
              </a:rPr>
              <a:t>network_optimized_weights</a:t>
            </a:r>
            <a:r>
              <a:rPr lang="en-US" sz="2200" dirty="0">
                <a:solidFill>
                  <a:schemeClr val="dk1"/>
                </a:solidFill>
              </a:rPr>
              <a:t>” sheet (for weighted graphs). The adjacency matrix can be symmetrical or asymmetrical. </a:t>
            </a:r>
          </a:p>
          <a:p>
            <a:pPr marL="236538" lvl="0" indent="-236538">
              <a:buClr>
                <a:schemeClr val="dk1"/>
              </a:buClr>
              <a:buSzPct val="100000"/>
              <a:buFont typeface="Arial"/>
              <a:buChar char="•"/>
            </a:pPr>
            <a:r>
              <a:rPr lang="en-US" sz="2200" dirty="0" err="1">
                <a:solidFill>
                  <a:schemeClr val="dk1"/>
                </a:solidFill>
              </a:rPr>
              <a:t>GRNmap</a:t>
            </a:r>
            <a:r>
              <a:rPr lang="en-US" sz="2200" dirty="0">
                <a:solidFill>
                  <a:schemeClr val="dk1"/>
                </a:solidFill>
              </a:rPr>
              <a:t> input and output workbooks are accepted without adjustment.</a:t>
            </a:r>
          </a:p>
          <a:p>
            <a:pPr marL="236538" lvl="0" indent="-236538">
              <a:buClr>
                <a:schemeClr val="dk1"/>
              </a:buClr>
              <a:buSzPct val="100000"/>
              <a:buFont typeface="Arial"/>
              <a:buChar char="•"/>
            </a:pPr>
            <a:r>
              <a:rPr lang="en-US" sz="2200" dirty="0">
                <a:solidFill>
                  <a:schemeClr val="dk1"/>
                </a:solidFill>
              </a:rPr>
              <a:t>Adjacency matrices generated from other databases, such as YEASTRACT (</a:t>
            </a:r>
            <a:r>
              <a:rPr lang="en-US" sz="2200" dirty="0"/>
              <a:t>Teixeira </a:t>
            </a:r>
            <a:r>
              <a:rPr lang="en-US" sz="2200" dirty="0">
                <a:solidFill>
                  <a:schemeClr val="dk1"/>
                </a:solidFill>
              </a:rPr>
              <a:t>et al., 2014), can be used with some modification.</a:t>
            </a:r>
          </a:p>
          <a:p>
            <a:endParaRPr lang="en-US" sz="2200" dirty="0"/>
          </a:p>
        </p:txBody>
      </p:sp>
      <p:sp>
        <p:nvSpPr>
          <p:cNvPr id="33" name="TextBox 32">
            <a:extLst>
              <a:ext uri="{FF2B5EF4-FFF2-40B4-BE49-F238E27FC236}">
                <a16:creationId xmlns:a16="http://schemas.microsoft.com/office/drawing/2014/main" id="{B5F99CF0-EFBE-9E44-ACF8-0204372B98A6}"/>
              </a:ext>
            </a:extLst>
          </p:cNvPr>
          <p:cNvSpPr txBox="1"/>
          <p:nvPr/>
        </p:nvSpPr>
        <p:spPr>
          <a:xfrm>
            <a:off x="811145" y="25580277"/>
            <a:ext cx="9768367" cy="646331"/>
          </a:xfrm>
          <a:prstGeom prst="rect">
            <a:avLst/>
          </a:prstGeom>
          <a:noFill/>
        </p:spPr>
        <p:txBody>
          <a:bodyPr wrap="square" rtlCol="0">
            <a:spAutoFit/>
          </a:bodyPr>
          <a:lstStyle/>
          <a:p>
            <a:r>
              <a:rPr lang="en-US" sz="2200" b="1" dirty="0" err="1">
                <a:solidFill>
                  <a:schemeClr val="dk1"/>
                </a:solidFill>
              </a:rPr>
              <a:t>GRNsight</a:t>
            </a:r>
            <a:r>
              <a:rPr lang="en-US" sz="2200" b="1" dirty="0">
                <a:solidFill>
                  <a:schemeClr val="dk1"/>
                </a:solidFill>
              </a:rPr>
              <a:t> now accepts SIF and </a:t>
            </a:r>
            <a:r>
              <a:rPr lang="en-US" sz="2200" b="1" dirty="0" err="1">
                <a:solidFill>
                  <a:schemeClr val="dk1"/>
                </a:solidFill>
              </a:rPr>
              <a:t>GraphML</a:t>
            </a:r>
            <a:r>
              <a:rPr lang="en-US" sz="2200" b="1" dirty="0">
                <a:solidFill>
                  <a:schemeClr val="dk1"/>
                </a:solidFill>
              </a:rPr>
              <a:t> files without any modification</a:t>
            </a:r>
          </a:p>
          <a:p>
            <a:endParaRPr lang="en-US" dirty="0"/>
          </a:p>
        </p:txBody>
      </p:sp>
      <p:sp>
        <p:nvSpPr>
          <p:cNvPr id="39" name="TextBox 38">
            <a:extLst>
              <a:ext uri="{FF2B5EF4-FFF2-40B4-BE49-F238E27FC236}">
                <a16:creationId xmlns:a16="http://schemas.microsoft.com/office/drawing/2014/main" id="{25C12145-3970-BC4A-B55B-E7BFB40B8915}"/>
              </a:ext>
            </a:extLst>
          </p:cNvPr>
          <p:cNvSpPr txBox="1"/>
          <p:nvPr/>
        </p:nvSpPr>
        <p:spPr>
          <a:xfrm>
            <a:off x="22573950" y="28581039"/>
            <a:ext cx="6166652" cy="3477875"/>
          </a:xfrm>
          <a:prstGeom prst="rect">
            <a:avLst/>
          </a:prstGeom>
          <a:noFill/>
        </p:spPr>
        <p:txBody>
          <a:bodyPr wrap="square" rtlCol="0">
            <a:spAutoFit/>
          </a:bodyPr>
          <a:lstStyle/>
          <a:p>
            <a:r>
              <a:rPr lang="en-US" sz="2200" b="1" dirty="0"/>
              <a:t>Additional Developer Tools</a:t>
            </a:r>
          </a:p>
          <a:p>
            <a:pPr marL="244475" indent="-244475">
              <a:buFont typeface="Arial" panose="020B0604020202020204" pitchFamily="34" charset="0"/>
              <a:buChar char="•"/>
            </a:pPr>
            <a:r>
              <a:rPr lang="en-US" sz="2200" dirty="0"/>
              <a:t>An automatic client-side test generator was created that generates a document that can be followed by a user to manually systematically test specific combinations of user interface functions.</a:t>
            </a:r>
          </a:p>
          <a:p>
            <a:pPr marL="244475" indent="-244475">
              <a:buFont typeface="Arial" panose="020B0604020202020204" pitchFamily="34" charset="0"/>
              <a:buChar char="•"/>
            </a:pPr>
            <a:r>
              <a:rPr lang="en-US" sz="2200" dirty="0"/>
              <a:t>Incorporated Continuous Integration, or automatic testing and </a:t>
            </a:r>
            <a:r>
              <a:rPr lang="en-US" sz="2200" dirty="0" err="1"/>
              <a:t>linting</a:t>
            </a:r>
            <a:r>
              <a:rPr lang="en-US" sz="2200" dirty="0"/>
              <a:t> of the codebase every time new coded is added to the </a:t>
            </a:r>
            <a:r>
              <a:rPr lang="en-US" sz="2200" dirty="0" err="1"/>
              <a:t>Github</a:t>
            </a:r>
            <a:r>
              <a:rPr lang="en-US" sz="2200" dirty="0"/>
              <a:t> Repository via the service Travis CI.</a:t>
            </a:r>
          </a:p>
        </p:txBody>
      </p:sp>
      <p:sp>
        <p:nvSpPr>
          <p:cNvPr id="40" name="TextBox 39">
            <a:extLst>
              <a:ext uri="{FF2B5EF4-FFF2-40B4-BE49-F238E27FC236}">
                <a16:creationId xmlns:a16="http://schemas.microsoft.com/office/drawing/2014/main" id="{8848F2A5-9FF1-DC44-B665-8185D1CF64A2}"/>
              </a:ext>
            </a:extLst>
          </p:cNvPr>
          <p:cNvSpPr txBox="1"/>
          <p:nvPr/>
        </p:nvSpPr>
        <p:spPr>
          <a:xfrm>
            <a:off x="22573950" y="20605406"/>
            <a:ext cx="6538884" cy="3477875"/>
          </a:xfrm>
          <a:prstGeom prst="rect">
            <a:avLst/>
          </a:prstGeom>
          <a:noFill/>
        </p:spPr>
        <p:txBody>
          <a:bodyPr wrap="square" rtlCol="0">
            <a:spAutoFit/>
          </a:bodyPr>
          <a:lstStyle/>
          <a:p>
            <a:r>
              <a:rPr lang="en-US" sz="2200" b="1" dirty="0"/>
              <a:t>D3 visualization library was updated to version 4</a:t>
            </a:r>
          </a:p>
          <a:p>
            <a:pPr marL="244475" lvl="1" indent="-244475">
              <a:buFont typeface="Arial" panose="020B0604020202020204" pitchFamily="34" charset="0"/>
              <a:buChar char="•"/>
            </a:pPr>
            <a:r>
              <a:rPr lang="en-US" sz="2200" dirty="0"/>
              <a:t>D3 is the central visualization code library that </a:t>
            </a:r>
            <a:r>
              <a:rPr lang="en-US" sz="2200" dirty="0" err="1"/>
              <a:t>GRNsight</a:t>
            </a:r>
            <a:r>
              <a:rPr lang="en-US" sz="2200" dirty="0"/>
              <a:t> uses to lay out nodes and edges in the appropriate manner</a:t>
            </a:r>
          </a:p>
          <a:p>
            <a:pPr marL="244475" lvl="1" indent="-244475">
              <a:buFont typeface="Arial" panose="020B0604020202020204" pitchFamily="34" charset="0"/>
              <a:buChar char="•"/>
            </a:pPr>
            <a:r>
              <a:rPr lang="en-US" sz="2200" dirty="0" err="1"/>
              <a:t>GRNsight</a:t>
            </a:r>
            <a:r>
              <a:rPr lang="en-US" sz="2200" dirty="0"/>
              <a:t> previously used d3 version 3.</a:t>
            </a:r>
          </a:p>
          <a:p>
            <a:pPr marL="244475" lvl="1" indent="-244475">
              <a:buFont typeface="Arial" panose="020B0604020202020204" pitchFamily="34" charset="0"/>
              <a:buChar char="•"/>
            </a:pPr>
            <a:r>
              <a:rPr lang="en-US" sz="2200" dirty="0"/>
              <a:t>Transitioning to version 4 allowed for a more concise and logical code base, allowing developers to read code easier and code to compile faster.”</a:t>
            </a:r>
          </a:p>
        </p:txBody>
      </p:sp>
      <p:sp>
        <p:nvSpPr>
          <p:cNvPr id="42" name="TextBox 41">
            <a:extLst>
              <a:ext uri="{FF2B5EF4-FFF2-40B4-BE49-F238E27FC236}">
                <a16:creationId xmlns:a16="http://schemas.microsoft.com/office/drawing/2014/main" id="{97F04720-C2D2-2447-9DC1-D48B396E08AE}"/>
              </a:ext>
            </a:extLst>
          </p:cNvPr>
          <p:cNvSpPr txBox="1"/>
          <p:nvPr/>
        </p:nvSpPr>
        <p:spPr>
          <a:xfrm>
            <a:off x="22590463" y="25106747"/>
            <a:ext cx="5860091" cy="2800767"/>
          </a:xfrm>
          <a:prstGeom prst="rect">
            <a:avLst/>
          </a:prstGeom>
          <a:noFill/>
        </p:spPr>
        <p:txBody>
          <a:bodyPr wrap="square" rtlCol="0">
            <a:spAutoFit/>
          </a:bodyPr>
          <a:lstStyle/>
          <a:p>
            <a:r>
              <a:rPr lang="en-US" sz="2200" b="1" dirty="0" err="1"/>
              <a:t>ESLint</a:t>
            </a:r>
            <a:r>
              <a:rPr lang="en-US" sz="2200" b="1" dirty="0"/>
              <a:t> added to code base</a:t>
            </a:r>
          </a:p>
          <a:p>
            <a:pPr marL="244475" indent="-244475">
              <a:buFont typeface="Arial" panose="020B0604020202020204" pitchFamily="34" charset="0"/>
              <a:buChar char="•"/>
            </a:pPr>
            <a:r>
              <a:rPr lang="en-US" sz="2200" dirty="0" err="1"/>
              <a:t>ESLint</a:t>
            </a:r>
            <a:r>
              <a:rPr lang="en-US" sz="2200" dirty="0"/>
              <a:t> is a “linter,” a tool to identify and correct JavaScript mistakes and coding style errors that developers may make while contributing to </a:t>
            </a:r>
            <a:r>
              <a:rPr lang="en-US" sz="2200" dirty="0" err="1"/>
              <a:t>GRNsight</a:t>
            </a:r>
            <a:r>
              <a:rPr lang="en-US" sz="2200" dirty="0"/>
              <a:t>.</a:t>
            </a:r>
          </a:p>
          <a:p>
            <a:pPr marL="244475" indent="-244475">
              <a:buFont typeface="Arial" panose="020B0604020202020204" pitchFamily="34" charset="0"/>
              <a:buChar char="•"/>
            </a:pPr>
            <a:r>
              <a:rPr lang="en-US" sz="2200" dirty="0"/>
              <a:t>The addition of </a:t>
            </a:r>
            <a:r>
              <a:rPr lang="en-US" sz="2200" dirty="0" err="1"/>
              <a:t>ESLint</a:t>
            </a:r>
            <a:r>
              <a:rPr lang="en-US" sz="2200" dirty="0"/>
              <a:t> ensures that all </a:t>
            </a:r>
            <a:r>
              <a:rPr lang="en-US" sz="2200" dirty="0" err="1"/>
              <a:t>GRNsight</a:t>
            </a:r>
            <a:r>
              <a:rPr lang="en-US" sz="2200" dirty="0"/>
              <a:t> code is consistent with style guidelines.</a:t>
            </a:r>
          </a:p>
        </p:txBody>
      </p:sp>
      <p:sp>
        <p:nvSpPr>
          <p:cNvPr id="7" name="Rectangle 6">
            <a:extLst>
              <a:ext uri="{FF2B5EF4-FFF2-40B4-BE49-F238E27FC236}">
                <a16:creationId xmlns:a16="http://schemas.microsoft.com/office/drawing/2014/main" id="{1408FFEF-6B90-BF41-82FB-0FE495BAB12B}"/>
              </a:ext>
            </a:extLst>
          </p:cNvPr>
          <p:cNvSpPr/>
          <p:nvPr/>
        </p:nvSpPr>
        <p:spPr>
          <a:xfrm>
            <a:off x="33114323" y="23499658"/>
            <a:ext cx="10035478" cy="2756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7C61DA7F-FB4D-2849-A514-78F91E9561E1}"/>
              </a:ext>
            </a:extLst>
          </p:cNvPr>
          <p:cNvPicPr>
            <a:picLocks noChangeAspect="1"/>
          </p:cNvPicPr>
          <p:nvPr/>
        </p:nvPicPr>
        <p:blipFill>
          <a:blip r:embed="rId11"/>
          <a:stretch>
            <a:fillRect/>
          </a:stretch>
        </p:blipFill>
        <p:spPr>
          <a:xfrm>
            <a:off x="40534029" y="23522852"/>
            <a:ext cx="2588537" cy="2715653"/>
          </a:xfrm>
          <a:prstGeom prst="rect">
            <a:avLst/>
          </a:prstGeom>
        </p:spPr>
      </p:pic>
      <p:sp>
        <p:nvSpPr>
          <p:cNvPr id="111" name="TextBox 110"/>
          <p:cNvSpPr txBox="1"/>
          <p:nvPr/>
        </p:nvSpPr>
        <p:spPr>
          <a:xfrm>
            <a:off x="38386737" y="24604782"/>
            <a:ext cx="2520924" cy="1200329"/>
          </a:xfrm>
          <a:prstGeom prst="rect">
            <a:avLst/>
          </a:prstGeom>
          <a:noFill/>
        </p:spPr>
        <p:txBody>
          <a:bodyPr wrap="square" rtlCol="0">
            <a:spAutoFit/>
          </a:bodyPr>
          <a:lstStyle/>
          <a:p>
            <a:pPr algn="ctr"/>
            <a:r>
              <a:rPr lang="en-US" sz="1800" dirty="0">
                <a:solidFill>
                  <a:schemeClr val="tx1"/>
                </a:solidFill>
              </a:rPr>
              <a:t>6236 total visitors and </a:t>
            </a:r>
          </a:p>
          <a:p>
            <a:pPr algn="ctr"/>
            <a:r>
              <a:rPr lang="en-US" sz="1800" dirty="0">
                <a:solidFill>
                  <a:schemeClr val="tx1"/>
                </a:solidFill>
              </a:rPr>
              <a:t>4521 files uploaded as of </a:t>
            </a:r>
          </a:p>
          <a:p>
            <a:pPr algn="ctr"/>
            <a:r>
              <a:rPr lang="en-US" sz="1800" dirty="0">
                <a:solidFill>
                  <a:schemeClr val="tx1"/>
                </a:solidFill>
              </a:rPr>
              <a:t>14 March 2018</a:t>
            </a:r>
          </a:p>
        </p:txBody>
      </p:sp>
      <p:sp>
        <p:nvSpPr>
          <p:cNvPr id="13" name="TextBox 12">
            <a:extLst>
              <a:ext uri="{FF2B5EF4-FFF2-40B4-BE49-F238E27FC236}">
                <a16:creationId xmlns:a16="http://schemas.microsoft.com/office/drawing/2014/main" id="{6B4B874F-B1EC-064B-A52E-737CE3015E63}"/>
              </a:ext>
            </a:extLst>
          </p:cNvPr>
          <p:cNvSpPr txBox="1"/>
          <p:nvPr/>
        </p:nvSpPr>
        <p:spPr>
          <a:xfrm>
            <a:off x="33111677" y="23533486"/>
            <a:ext cx="5275060" cy="1815882"/>
          </a:xfrm>
          <a:prstGeom prst="rect">
            <a:avLst/>
          </a:prstGeom>
          <a:noFill/>
        </p:spPr>
        <p:txBody>
          <a:bodyPr wrap="square" rtlCol="0">
            <a:spAutoFit/>
          </a:bodyPr>
          <a:lstStyle/>
          <a:p>
            <a:pPr marL="236538" lvl="0" indent="-231775">
              <a:buClr>
                <a:srgbClr val="333333"/>
              </a:buClr>
              <a:buSzPct val="100000"/>
              <a:buFont typeface="Arial"/>
              <a:buChar char="•"/>
            </a:pPr>
            <a:r>
              <a:rPr lang="en-US" sz="1600" dirty="0" err="1">
                <a:solidFill>
                  <a:schemeClr val="dk1"/>
                </a:solidFill>
              </a:rPr>
              <a:t>GRNsight</a:t>
            </a:r>
            <a:r>
              <a:rPr lang="en-US" sz="1600" dirty="0">
                <a:solidFill>
                  <a:schemeClr val="dk1"/>
                </a:solidFill>
              </a:rPr>
              <a:t> is free and open to all users and there is no login requirement. </a:t>
            </a:r>
          </a:p>
          <a:p>
            <a:pPr marL="236538" lvl="0" indent="-231775">
              <a:buClr>
                <a:srgbClr val="333333"/>
              </a:buClr>
              <a:buSzPct val="100000"/>
              <a:buFont typeface="Arial"/>
              <a:buChar char="•"/>
            </a:pPr>
            <a:r>
              <a:rPr lang="en-US" sz="1600" dirty="0">
                <a:solidFill>
                  <a:schemeClr val="dk1"/>
                </a:solidFill>
              </a:rPr>
              <a:t>Web site content is available under the Creative Commons Attribution Non-Commercial Share Alike license.</a:t>
            </a:r>
          </a:p>
          <a:p>
            <a:pPr marL="236538" lvl="0" indent="-231775">
              <a:buClr>
                <a:srgbClr val="333333"/>
              </a:buClr>
              <a:buSzPct val="100000"/>
              <a:buFont typeface="Arial"/>
              <a:buChar char="•"/>
            </a:pPr>
            <a:r>
              <a:rPr lang="en-US" sz="1600" dirty="0" err="1">
                <a:solidFill>
                  <a:schemeClr val="dk1"/>
                </a:solidFill>
              </a:rPr>
              <a:t>GRNsight</a:t>
            </a:r>
            <a:r>
              <a:rPr lang="en-US" sz="1600" dirty="0">
                <a:solidFill>
                  <a:schemeClr val="dk1"/>
                </a:solidFill>
              </a:rPr>
              <a:t> code is available under the open source BSD license.</a:t>
            </a:r>
          </a:p>
        </p:txBody>
      </p:sp>
      <p:sp>
        <p:nvSpPr>
          <p:cNvPr id="14" name="Rectangle 13">
            <a:extLst>
              <a:ext uri="{FF2B5EF4-FFF2-40B4-BE49-F238E27FC236}">
                <a16:creationId xmlns:a16="http://schemas.microsoft.com/office/drawing/2014/main" id="{4F523A4D-2AC0-D943-8928-D02A0302BDEE}"/>
              </a:ext>
            </a:extLst>
          </p:cNvPr>
          <p:cNvSpPr/>
          <p:nvPr/>
        </p:nvSpPr>
        <p:spPr>
          <a:xfrm>
            <a:off x="11769487" y="7063620"/>
            <a:ext cx="31296684" cy="11916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t>
            </a:r>
          </a:p>
        </p:txBody>
      </p:sp>
      <p:sp>
        <p:nvSpPr>
          <p:cNvPr id="91" name="Rectangle 90">
            <a:extLst>
              <a:ext uri="{FF2B5EF4-FFF2-40B4-BE49-F238E27FC236}">
                <a16:creationId xmlns:a16="http://schemas.microsoft.com/office/drawing/2014/main" id="{181DCF29-5B7C-9D47-AEF4-74D5B7630E12}"/>
              </a:ext>
            </a:extLst>
          </p:cNvPr>
          <p:cNvSpPr/>
          <p:nvPr/>
        </p:nvSpPr>
        <p:spPr>
          <a:xfrm>
            <a:off x="11908676" y="9857900"/>
            <a:ext cx="4560432" cy="3231654"/>
          </a:xfrm>
          <a:prstGeom prst="rect">
            <a:avLst/>
          </a:prstGeom>
        </p:spPr>
        <p:txBody>
          <a:bodyPr wrap="square">
            <a:spAutoFit/>
          </a:bodyPr>
          <a:lstStyle/>
          <a:p>
            <a:pPr lvl="0">
              <a:buClr>
                <a:schemeClr val="dk1"/>
              </a:buClr>
              <a:buSzPct val="100000"/>
            </a:pPr>
            <a:r>
              <a:rPr lang="en-US" sz="2200" b="1" dirty="0"/>
              <a:t>2. Force Graph Parameter Sliders </a:t>
            </a:r>
            <a:endParaRPr lang="en-US" sz="2200" b="1" dirty="0">
              <a:solidFill>
                <a:schemeClr val="dk1"/>
              </a:solidFill>
            </a:endParaRPr>
          </a:p>
          <a:p>
            <a:pPr marL="233363" lvl="0" indent="-227013">
              <a:buClr>
                <a:schemeClr val="dk1"/>
              </a:buClr>
              <a:buSzPct val="100000"/>
              <a:buFont typeface="Arial"/>
              <a:buChar char="•"/>
            </a:pPr>
            <a:r>
              <a:rPr lang="en-US" sz="2000" dirty="0">
                <a:solidFill>
                  <a:schemeClr val="dk1"/>
                </a:solidFill>
              </a:rPr>
              <a:t>Link distance determines the minimum distance between nodes.</a:t>
            </a:r>
          </a:p>
          <a:p>
            <a:pPr marL="233363" lvl="0" indent="-227013">
              <a:buClr>
                <a:schemeClr val="dk1"/>
              </a:buClr>
              <a:buSzPct val="100000"/>
              <a:buFont typeface="Arial"/>
              <a:buChar char="•"/>
            </a:pPr>
            <a:r>
              <a:rPr lang="en-US" sz="2000" dirty="0">
                <a:solidFill>
                  <a:schemeClr val="dk1"/>
                </a:solidFill>
              </a:rPr>
              <a:t>Nodes have a charge, which repels or attracts other nodes.</a:t>
            </a:r>
          </a:p>
          <a:p>
            <a:pPr marL="233363" lvl="0" indent="-227013">
              <a:buClr>
                <a:schemeClr val="dk1"/>
              </a:buClr>
              <a:buSzPct val="100000"/>
              <a:buFont typeface="Arial"/>
              <a:buChar char="•"/>
            </a:pPr>
            <a:r>
              <a:rPr lang="en-US" sz="2000" dirty="0">
                <a:solidFill>
                  <a:schemeClr val="dk1"/>
                </a:solidFill>
              </a:rPr>
              <a:t>Reset functionality sets all parameters to default settings.</a:t>
            </a:r>
          </a:p>
          <a:p>
            <a:pPr marL="233363" lvl="0" indent="-227013">
              <a:buClr>
                <a:schemeClr val="dk1"/>
              </a:buClr>
              <a:buSzPct val="100000"/>
              <a:buFont typeface="Arial"/>
              <a:buChar char="•"/>
            </a:pPr>
            <a:r>
              <a:rPr lang="en-US" sz="2000" dirty="0">
                <a:solidFill>
                  <a:schemeClr val="dk1"/>
                </a:solidFill>
              </a:rPr>
              <a:t>Locking the parameters prevents any further changes.</a:t>
            </a:r>
          </a:p>
        </p:txBody>
      </p:sp>
      <p:pic>
        <p:nvPicPr>
          <p:cNvPr id="94" name="Picture 2">
            <a:extLst>
              <a:ext uri="{FF2B5EF4-FFF2-40B4-BE49-F238E27FC236}">
                <a16:creationId xmlns:a16="http://schemas.microsoft.com/office/drawing/2014/main" id="{096E5615-09FD-1045-8144-8478D6172AA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13" t="581" r="420" b="705"/>
          <a:stretch/>
        </p:blipFill>
        <p:spPr bwMode="auto">
          <a:xfrm>
            <a:off x="19556092" y="8183137"/>
            <a:ext cx="10214115" cy="5934967"/>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5">
            <a:extLst>
              <a:ext uri="{FF2B5EF4-FFF2-40B4-BE49-F238E27FC236}">
                <a16:creationId xmlns:a16="http://schemas.microsoft.com/office/drawing/2014/main" id="{FEBB1F70-8D26-B04D-B4D3-077CE39B1D0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431568" y="11188510"/>
            <a:ext cx="2915655" cy="2156786"/>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7">
            <a:extLst>
              <a:ext uri="{FF2B5EF4-FFF2-40B4-BE49-F238E27FC236}">
                <a16:creationId xmlns:a16="http://schemas.microsoft.com/office/drawing/2014/main" id="{8BF45D75-BB18-0F4D-B432-2C23383686F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561878" y="7426481"/>
            <a:ext cx="7208329" cy="6191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 name="Rectangle 99">
            <a:extLst>
              <a:ext uri="{FF2B5EF4-FFF2-40B4-BE49-F238E27FC236}">
                <a16:creationId xmlns:a16="http://schemas.microsoft.com/office/drawing/2014/main" id="{DDCD5877-14C4-9D41-A2FF-24548E36C01E}"/>
              </a:ext>
            </a:extLst>
          </p:cNvPr>
          <p:cNvSpPr/>
          <p:nvPr/>
        </p:nvSpPr>
        <p:spPr>
          <a:xfrm>
            <a:off x="11913113" y="7484963"/>
            <a:ext cx="4512383" cy="1969770"/>
          </a:xfrm>
          <a:prstGeom prst="rect">
            <a:avLst/>
          </a:prstGeom>
        </p:spPr>
        <p:txBody>
          <a:bodyPr wrap="square">
            <a:spAutoFit/>
          </a:bodyPr>
          <a:lstStyle/>
          <a:p>
            <a:pPr lvl="0">
              <a:buClr>
                <a:schemeClr val="dk1"/>
              </a:buClr>
              <a:buSzPct val="100000"/>
            </a:pPr>
            <a:r>
              <a:rPr lang="en-US" sz="2200" b="1" dirty="0"/>
              <a:t>1. File Formats</a:t>
            </a:r>
          </a:p>
          <a:p>
            <a:pPr marL="196850" lvl="0" indent="-169863">
              <a:buClr>
                <a:schemeClr val="dk1"/>
              </a:buClr>
              <a:buSzPct val="100000"/>
              <a:buFont typeface="Arial"/>
              <a:buChar char="•"/>
            </a:pPr>
            <a:r>
              <a:rPr lang="en-US" sz="2000" dirty="0">
                <a:solidFill>
                  <a:schemeClr val="dk1"/>
                </a:solidFill>
              </a:rPr>
              <a:t>Can open an Excel workbook and import SIF or </a:t>
            </a:r>
            <a:r>
              <a:rPr lang="en-US" sz="2000" dirty="0" err="1">
                <a:solidFill>
                  <a:schemeClr val="dk1"/>
                </a:solidFill>
              </a:rPr>
              <a:t>GraphML</a:t>
            </a:r>
            <a:r>
              <a:rPr lang="en-US" sz="2000" dirty="0">
                <a:solidFill>
                  <a:schemeClr val="dk1"/>
                </a:solidFill>
              </a:rPr>
              <a:t>.</a:t>
            </a:r>
          </a:p>
          <a:p>
            <a:pPr marL="196850" lvl="0" indent="-169863">
              <a:buClr>
                <a:schemeClr val="dk1"/>
              </a:buClr>
              <a:buSzPct val="100000"/>
              <a:buFont typeface="Arial"/>
              <a:buChar char="•"/>
            </a:pPr>
            <a:r>
              <a:rPr lang="en-US" sz="2000" dirty="0">
                <a:solidFill>
                  <a:schemeClr val="dk1"/>
                </a:solidFill>
              </a:rPr>
              <a:t>Can export graph to Excel format.</a:t>
            </a:r>
          </a:p>
          <a:p>
            <a:pPr marL="196850" lvl="0" indent="-169863">
              <a:buClr>
                <a:schemeClr val="dk1"/>
              </a:buClr>
              <a:buSzPct val="100000"/>
              <a:buFont typeface="Arial"/>
              <a:buChar char="•"/>
            </a:pPr>
            <a:r>
              <a:rPr lang="en-US" sz="2000" dirty="0">
                <a:solidFill>
                  <a:schemeClr val="dk1"/>
                </a:solidFill>
              </a:rPr>
              <a:t>Demo files with weighted and unweighted graphs.</a:t>
            </a:r>
          </a:p>
        </p:txBody>
      </p:sp>
      <p:pic>
        <p:nvPicPr>
          <p:cNvPr id="102" name="Picture 3">
            <a:extLst>
              <a:ext uri="{FF2B5EF4-FFF2-40B4-BE49-F238E27FC236}">
                <a16:creationId xmlns:a16="http://schemas.microsoft.com/office/drawing/2014/main" id="{DF4753CC-378C-B143-AA69-F1C9B37E027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438074" y="7416605"/>
            <a:ext cx="8801100" cy="6286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9">
            <a:extLst>
              <a:ext uri="{FF2B5EF4-FFF2-40B4-BE49-F238E27FC236}">
                <a16:creationId xmlns:a16="http://schemas.microsoft.com/office/drawing/2014/main" id="{34A9454B-46D4-1140-B213-0634A83AF87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459330" y="16500554"/>
            <a:ext cx="2916936" cy="72674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6" name="Rectangle 105">
            <a:extLst>
              <a:ext uri="{FF2B5EF4-FFF2-40B4-BE49-F238E27FC236}">
                <a16:creationId xmlns:a16="http://schemas.microsoft.com/office/drawing/2014/main" id="{2C1D182B-5072-F940-B8B1-C66E8490D837}"/>
              </a:ext>
            </a:extLst>
          </p:cNvPr>
          <p:cNvSpPr/>
          <p:nvPr/>
        </p:nvSpPr>
        <p:spPr>
          <a:xfrm>
            <a:off x="11903994" y="13099693"/>
            <a:ext cx="4458392" cy="1661993"/>
          </a:xfrm>
          <a:prstGeom prst="rect">
            <a:avLst/>
          </a:prstGeom>
        </p:spPr>
        <p:txBody>
          <a:bodyPr wrap="square">
            <a:spAutoFit/>
          </a:bodyPr>
          <a:lstStyle/>
          <a:p>
            <a:pPr lvl="0">
              <a:buClr>
                <a:schemeClr val="dk1"/>
              </a:buClr>
              <a:buSzPct val="100000"/>
            </a:pPr>
            <a:r>
              <a:rPr lang="en-US" sz="2200" b="1" dirty="0"/>
              <a:t>3. Viewport</a:t>
            </a:r>
          </a:p>
          <a:p>
            <a:pPr marL="233363" lvl="0" indent="-227013">
              <a:buClr>
                <a:schemeClr val="dk1"/>
              </a:buClr>
              <a:buSzPct val="100000"/>
              <a:buFont typeface="Arial"/>
              <a:buChar char="•"/>
            </a:pPr>
            <a:r>
              <a:rPr lang="en-US" sz="2000" dirty="0">
                <a:solidFill>
                  <a:schemeClr val="dk1"/>
                </a:solidFill>
              </a:rPr>
              <a:t>Graph bounding box can be  separated from viewport.</a:t>
            </a:r>
          </a:p>
          <a:p>
            <a:pPr marL="233363" indent="-227013">
              <a:buClr>
                <a:schemeClr val="dk1"/>
              </a:buClr>
              <a:buSzPct val="100000"/>
              <a:buFont typeface="Arial"/>
              <a:buChar char="•"/>
            </a:pPr>
            <a:r>
              <a:rPr lang="en-US" sz="2000" dirty="0">
                <a:solidFill>
                  <a:schemeClr val="dk1"/>
                </a:solidFill>
              </a:rPr>
              <a:t>Multiple viewport sizes available.</a:t>
            </a:r>
          </a:p>
          <a:p>
            <a:pPr marL="233363" lvl="0" indent="-227013">
              <a:buClr>
                <a:schemeClr val="dk1"/>
              </a:buClr>
              <a:buSzPct val="100000"/>
              <a:buFont typeface="Arial"/>
              <a:buChar char="•"/>
            </a:pPr>
            <a:r>
              <a:rPr lang="en-US" sz="2000" dirty="0">
                <a:solidFill>
                  <a:schemeClr val="dk1"/>
                </a:solidFill>
              </a:rPr>
              <a:t>Zoom and Scrolling enabled.</a:t>
            </a:r>
          </a:p>
        </p:txBody>
      </p:sp>
      <p:sp>
        <p:nvSpPr>
          <p:cNvPr id="108" name="Rectangle 107">
            <a:extLst>
              <a:ext uri="{FF2B5EF4-FFF2-40B4-BE49-F238E27FC236}">
                <a16:creationId xmlns:a16="http://schemas.microsoft.com/office/drawing/2014/main" id="{A34E4EBB-4849-8847-86BB-CB2FF8FDB1F0}"/>
              </a:ext>
            </a:extLst>
          </p:cNvPr>
          <p:cNvSpPr/>
          <p:nvPr/>
        </p:nvSpPr>
        <p:spPr>
          <a:xfrm>
            <a:off x="29924435" y="10937357"/>
            <a:ext cx="5037918" cy="3200876"/>
          </a:xfrm>
          <a:prstGeom prst="rect">
            <a:avLst/>
          </a:prstGeom>
        </p:spPr>
        <p:txBody>
          <a:bodyPr wrap="square">
            <a:spAutoFit/>
          </a:bodyPr>
          <a:lstStyle/>
          <a:p>
            <a:pPr lvl="0">
              <a:buClr>
                <a:schemeClr val="dk1"/>
              </a:buClr>
              <a:buSzPct val="100000"/>
            </a:pPr>
            <a:r>
              <a:rPr lang="en-US" sz="2200" b="1" dirty="0"/>
              <a:t>6. Edge Weight Normalization</a:t>
            </a:r>
            <a:endParaRPr lang="en-US" sz="2200" b="1" dirty="0">
              <a:solidFill>
                <a:schemeClr val="dk1"/>
              </a:solidFill>
            </a:endParaRPr>
          </a:p>
          <a:p>
            <a:pPr marL="233363" lvl="0" indent="-227013">
              <a:buClr>
                <a:schemeClr val="dk1"/>
              </a:buClr>
              <a:buSzPct val="100000"/>
              <a:buFont typeface="Arial"/>
              <a:buChar char="•"/>
            </a:pPr>
            <a:r>
              <a:rPr lang="en-US" sz="2000" dirty="0">
                <a:solidFill>
                  <a:schemeClr val="dk1"/>
                </a:solidFill>
              </a:rPr>
              <a:t>Allows user to set normalization factor in user interface.</a:t>
            </a:r>
          </a:p>
          <a:p>
            <a:pPr marL="233363" lvl="0" indent="-227013">
              <a:buClr>
                <a:schemeClr val="dk1"/>
              </a:buClr>
              <a:buSzPct val="100000"/>
              <a:buFont typeface="Arial"/>
              <a:buChar char="•"/>
            </a:pPr>
            <a:r>
              <a:rPr lang="en-US" sz="2000" dirty="0">
                <a:solidFill>
                  <a:schemeClr val="dk1"/>
                </a:solidFill>
              </a:rPr>
              <a:t>Edge thicknesses for different graphs can be rendered on the same scale.</a:t>
            </a:r>
          </a:p>
          <a:p>
            <a:pPr marL="233363" lvl="0" indent="-227013">
              <a:buClr>
                <a:schemeClr val="dk1"/>
              </a:buClr>
              <a:buSzPct val="100000"/>
              <a:buFont typeface="Arial"/>
              <a:buChar char="•"/>
            </a:pPr>
            <a:r>
              <a:rPr lang="en-US" sz="2000" dirty="0">
                <a:solidFill>
                  <a:schemeClr val="dk1"/>
                </a:solidFill>
              </a:rPr>
              <a:t>Facilitates accurate visual comparison.</a:t>
            </a:r>
          </a:p>
          <a:p>
            <a:pPr marL="233363" lvl="0" indent="-227013">
              <a:buClr>
                <a:schemeClr val="dk1"/>
              </a:buClr>
              <a:buSzPct val="100000"/>
              <a:buFont typeface="Arial"/>
              <a:buChar char="•"/>
            </a:pPr>
            <a:r>
              <a:rPr lang="en-US" sz="2000" dirty="0">
                <a:solidFill>
                  <a:schemeClr val="dk1"/>
                </a:solidFill>
              </a:rPr>
              <a:t>A comparison between a graph with no normalization applied to it, and a graph with a normalization factor of 3  are shown.</a:t>
            </a:r>
          </a:p>
        </p:txBody>
      </p:sp>
      <p:sp>
        <p:nvSpPr>
          <p:cNvPr id="118" name="Rectangle 117">
            <a:extLst>
              <a:ext uri="{FF2B5EF4-FFF2-40B4-BE49-F238E27FC236}">
                <a16:creationId xmlns:a16="http://schemas.microsoft.com/office/drawing/2014/main" id="{80205176-966E-484E-AEB3-1AAE134A9E2D}"/>
              </a:ext>
            </a:extLst>
          </p:cNvPr>
          <p:cNvSpPr/>
          <p:nvPr/>
        </p:nvSpPr>
        <p:spPr>
          <a:xfrm>
            <a:off x="16432788" y="17262343"/>
            <a:ext cx="8880745" cy="1446550"/>
          </a:xfrm>
          <a:prstGeom prst="rect">
            <a:avLst/>
          </a:prstGeom>
        </p:spPr>
        <p:txBody>
          <a:bodyPr wrap="square">
            <a:spAutoFit/>
          </a:bodyPr>
          <a:lstStyle/>
          <a:p>
            <a:pPr marL="233363" lvl="0" indent="-233363">
              <a:buClr>
                <a:schemeClr val="dk1"/>
              </a:buClr>
              <a:buSzPct val="100000"/>
            </a:pPr>
            <a:r>
              <a:rPr lang="en-US" sz="2200" b="1" dirty="0"/>
              <a:t>7. Gray Edge Threshold</a:t>
            </a:r>
          </a:p>
          <a:p>
            <a:pPr marL="233363" indent="-233363">
              <a:buFont typeface="Arial" pitchFamily="34" charset="0"/>
              <a:buChar char="•"/>
            </a:pPr>
            <a:r>
              <a:rPr lang="en-US" sz="2200" dirty="0"/>
              <a:t>Slider allows the gray edge threshold to be customized.</a:t>
            </a:r>
          </a:p>
          <a:p>
            <a:pPr marL="233363" indent="-233363">
              <a:buFont typeface="Arial" charset="0"/>
              <a:buChar char="•"/>
            </a:pPr>
            <a:r>
              <a:rPr lang="en-US" sz="2200" dirty="0"/>
              <a:t>Gray edges allow users to visually gauge whether a particular regulatory relationship is not important.</a:t>
            </a:r>
          </a:p>
        </p:txBody>
      </p:sp>
      <p:pic>
        <p:nvPicPr>
          <p:cNvPr id="120" name="Picture 11">
            <a:extLst>
              <a:ext uri="{FF2B5EF4-FFF2-40B4-BE49-F238E27FC236}">
                <a16:creationId xmlns:a16="http://schemas.microsoft.com/office/drawing/2014/main" id="{B973988F-13D5-4C45-90E3-E8F0D167B0A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358380" y="8276929"/>
            <a:ext cx="1923681" cy="2542407"/>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4774896-8701-114E-8EE1-FE8C3627BF09}"/>
              </a:ext>
            </a:extLst>
          </p:cNvPr>
          <p:cNvSpPr txBox="1"/>
          <p:nvPr/>
        </p:nvSpPr>
        <p:spPr>
          <a:xfrm>
            <a:off x="34455468" y="8250253"/>
            <a:ext cx="8600136" cy="2462213"/>
          </a:xfrm>
          <a:prstGeom prst="rect">
            <a:avLst/>
          </a:prstGeom>
          <a:noFill/>
        </p:spPr>
        <p:txBody>
          <a:bodyPr wrap="square" rtlCol="0">
            <a:spAutoFit/>
          </a:bodyPr>
          <a:lstStyle/>
          <a:p>
            <a:r>
              <a:rPr lang="en-US" sz="2200" b="1" dirty="0"/>
              <a:t>5. Improvements to Zoom Functionality</a:t>
            </a:r>
            <a:endParaRPr lang="en-US" sz="2200" dirty="0"/>
          </a:p>
          <a:p>
            <a:pPr marL="234950" lvl="1" indent="-234950">
              <a:buFont typeface="Arial" panose="020B0604020202020204" pitchFamily="34" charset="0"/>
              <a:buChar char="•"/>
            </a:pPr>
            <a:r>
              <a:rPr lang="en-US" sz="2200" dirty="0"/>
              <a:t>Zoom was first added in </a:t>
            </a:r>
            <a:r>
              <a:rPr lang="en-US" sz="2200" dirty="0" err="1"/>
              <a:t>GRNsight</a:t>
            </a:r>
            <a:r>
              <a:rPr lang="en-US" sz="2200" dirty="0"/>
              <a:t> version 2.0, and has been improved since.</a:t>
            </a:r>
          </a:p>
          <a:p>
            <a:pPr marL="234950" lvl="1" indent="-234950">
              <a:buFont typeface="Arial" panose="020B0604020202020204" pitchFamily="34" charset="0"/>
              <a:buChar char="•"/>
            </a:pPr>
            <a:r>
              <a:rPr lang="en-US" sz="2200" dirty="0"/>
              <a:t>Zoom now originates from the center of the graph </a:t>
            </a:r>
          </a:p>
          <a:p>
            <a:pPr marL="234950" lvl="1" indent="-234950">
              <a:buFont typeface="Arial" panose="020B0604020202020204" pitchFamily="34" charset="0"/>
              <a:buChar char="•"/>
            </a:pPr>
            <a:r>
              <a:rPr lang="en-US" sz="2200" dirty="0"/>
              <a:t>Zoom factor is now annotated on zoom slider</a:t>
            </a:r>
          </a:p>
          <a:p>
            <a:pPr marL="234950" lvl="1" indent="-234950">
              <a:buFont typeface="Arial" panose="020B0604020202020204" pitchFamily="34" charset="0"/>
              <a:buChar char="•"/>
            </a:pPr>
            <a:r>
              <a:rPr lang="en-US" sz="2200" dirty="0"/>
              <a:t>A vertical bar on the zoom slider indicates where the 100% zoom level is.</a:t>
            </a:r>
          </a:p>
        </p:txBody>
      </p:sp>
      <p:sp>
        <p:nvSpPr>
          <p:cNvPr id="122" name="Rounded Rectangle 121">
            <a:extLst>
              <a:ext uri="{FF2B5EF4-FFF2-40B4-BE49-F238E27FC236}">
                <a16:creationId xmlns:a16="http://schemas.microsoft.com/office/drawing/2014/main" id="{1ECBE91A-A596-B340-BF8C-E60370E016CC}"/>
              </a:ext>
            </a:extLst>
          </p:cNvPr>
          <p:cNvSpPr/>
          <p:nvPr/>
        </p:nvSpPr>
        <p:spPr>
          <a:xfrm>
            <a:off x="12165857" y="26838325"/>
            <a:ext cx="1620693" cy="593056"/>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Import SIF</a:t>
            </a:r>
          </a:p>
        </p:txBody>
      </p:sp>
      <p:sp>
        <p:nvSpPr>
          <p:cNvPr id="123" name="Rounded Rectangle 122">
            <a:extLst>
              <a:ext uri="{FF2B5EF4-FFF2-40B4-BE49-F238E27FC236}">
                <a16:creationId xmlns:a16="http://schemas.microsoft.com/office/drawing/2014/main" id="{2FFE67C7-0123-3E40-90E7-A81E2113D753}"/>
              </a:ext>
            </a:extLst>
          </p:cNvPr>
          <p:cNvSpPr/>
          <p:nvPr/>
        </p:nvSpPr>
        <p:spPr>
          <a:xfrm>
            <a:off x="17351862" y="26841585"/>
            <a:ext cx="1620693" cy="59305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Semantic Checker</a:t>
            </a:r>
          </a:p>
        </p:txBody>
      </p:sp>
      <p:sp>
        <p:nvSpPr>
          <p:cNvPr id="125" name="Rounded Rectangle 124">
            <a:extLst>
              <a:ext uri="{FF2B5EF4-FFF2-40B4-BE49-F238E27FC236}">
                <a16:creationId xmlns:a16="http://schemas.microsoft.com/office/drawing/2014/main" id="{6C3CBC13-13A7-FC4A-AF21-E8553C679429}"/>
              </a:ext>
            </a:extLst>
          </p:cNvPr>
          <p:cNvSpPr/>
          <p:nvPr/>
        </p:nvSpPr>
        <p:spPr>
          <a:xfrm>
            <a:off x="14360817" y="26844392"/>
            <a:ext cx="1620693" cy="593056"/>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SIF Syntax Checker</a:t>
            </a:r>
          </a:p>
        </p:txBody>
      </p:sp>
      <p:sp>
        <p:nvSpPr>
          <p:cNvPr id="126" name="Rounded Rectangle 125">
            <a:extLst>
              <a:ext uri="{FF2B5EF4-FFF2-40B4-BE49-F238E27FC236}">
                <a16:creationId xmlns:a16="http://schemas.microsoft.com/office/drawing/2014/main" id="{C8B95B0C-43A1-5948-A9FF-FA033A227740}"/>
              </a:ext>
            </a:extLst>
          </p:cNvPr>
          <p:cNvSpPr/>
          <p:nvPr/>
        </p:nvSpPr>
        <p:spPr>
          <a:xfrm>
            <a:off x="14359888" y="26053210"/>
            <a:ext cx="1620693" cy="593056"/>
          </a:xfrm>
          <a:prstGeom prst="roundRect">
            <a:avLst/>
          </a:prstGeom>
          <a:solidFill>
            <a:srgbClr val="FAC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Excel Syntax Checker</a:t>
            </a:r>
          </a:p>
        </p:txBody>
      </p:sp>
      <p:sp>
        <p:nvSpPr>
          <p:cNvPr id="127" name="Rounded Rectangle 126">
            <a:extLst>
              <a:ext uri="{FF2B5EF4-FFF2-40B4-BE49-F238E27FC236}">
                <a16:creationId xmlns:a16="http://schemas.microsoft.com/office/drawing/2014/main" id="{59519CD5-671F-1447-BC70-C313724F600F}"/>
              </a:ext>
            </a:extLst>
          </p:cNvPr>
          <p:cNvSpPr/>
          <p:nvPr/>
        </p:nvSpPr>
        <p:spPr>
          <a:xfrm>
            <a:off x="14359888" y="27622160"/>
            <a:ext cx="1620693" cy="59305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solidFill>
                  <a:schemeClr val="tx1"/>
                </a:solidFill>
              </a:rPr>
              <a:t>GraphML</a:t>
            </a:r>
            <a:r>
              <a:rPr lang="en-US" sz="1500" dirty="0">
                <a:solidFill>
                  <a:schemeClr val="tx1"/>
                </a:solidFill>
              </a:rPr>
              <a:t> Syntax Checker</a:t>
            </a:r>
          </a:p>
        </p:txBody>
      </p:sp>
      <p:sp>
        <p:nvSpPr>
          <p:cNvPr id="128" name="Rounded Rectangle 127">
            <a:extLst>
              <a:ext uri="{FF2B5EF4-FFF2-40B4-BE49-F238E27FC236}">
                <a16:creationId xmlns:a16="http://schemas.microsoft.com/office/drawing/2014/main" id="{3CD81A24-C0A9-E844-AF38-30F900D1C9CE}"/>
              </a:ext>
            </a:extLst>
          </p:cNvPr>
          <p:cNvSpPr/>
          <p:nvPr/>
        </p:nvSpPr>
        <p:spPr>
          <a:xfrm>
            <a:off x="19566877" y="26836156"/>
            <a:ext cx="1620693" cy="59305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chemeClr val="tx1"/>
                </a:solidFill>
              </a:rPr>
              <a:t>GRNsight</a:t>
            </a:r>
            <a:endParaRPr lang="en-US" sz="1800" dirty="0">
              <a:solidFill>
                <a:schemeClr val="tx1"/>
              </a:solidFill>
            </a:endParaRPr>
          </a:p>
        </p:txBody>
      </p:sp>
      <p:cxnSp>
        <p:nvCxnSpPr>
          <p:cNvPr id="129" name="Straight Arrow Connector 128">
            <a:extLst>
              <a:ext uri="{FF2B5EF4-FFF2-40B4-BE49-F238E27FC236}">
                <a16:creationId xmlns:a16="http://schemas.microsoft.com/office/drawing/2014/main" id="{1DAD2772-26AA-9D4A-8D73-5D21B4669AA8}"/>
              </a:ext>
            </a:extLst>
          </p:cNvPr>
          <p:cNvCxnSpPr/>
          <p:nvPr/>
        </p:nvCxnSpPr>
        <p:spPr>
          <a:xfrm>
            <a:off x="13786550" y="27134853"/>
            <a:ext cx="573338" cy="6067"/>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9197510E-7EF3-F549-97C1-655A17959170}"/>
              </a:ext>
            </a:extLst>
          </p:cNvPr>
          <p:cNvCxnSpPr/>
          <p:nvPr/>
        </p:nvCxnSpPr>
        <p:spPr>
          <a:xfrm flipV="1">
            <a:off x="15980581" y="27135451"/>
            <a:ext cx="1371281" cy="783237"/>
          </a:xfrm>
          <a:prstGeom prst="bentConnector3">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Elbow Connector 130">
            <a:extLst>
              <a:ext uri="{FF2B5EF4-FFF2-40B4-BE49-F238E27FC236}">
                <a16:creationId xmlns:a16="http://schemas.microsoft.com/office/drawing/2014/main" id="{EC156E8E-3869-274A-8961-36FE3E27C192}"/>
              </a:ext>
            </a:extLst>
          </p:cNvPr>
          <p:cNvCxnSpPr/>
          <p:nvPr/>
        </p:nvCxnSpPr>
        <p:spPr>
          <a:xfrm>
            <a:off x="15980581" y="26349738"/>
            <a:ext cx="1371281" cy="785713"/>
          </a:xfrm>
          <a:prstGeom prst="bentConnector3">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C199AAFF-B6BD-B949-A476-6E2B09157E6F}"/>
              </a:ext>
            </a:extLst>
          </p:cNvPr>
          <p:cNvCxnSpPr/>
          <p:nvPr/>
        </p:nvCxnSpPr>
        <p:spPr>
          <a:xfrm flipV="1">
            <a:off x="15981510" y="27135451"/>
            <a:ext cx="1370352" cy="5469"/>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938C36DC-8F0D-EB4B-94A3-7C3BBB278E20}"/>
              </a:ext>
            </a:extLst>
          </p:cNvPr>
          <p:cNvCxnSpPr/>
          <p:nvPr/>
        </p:nvCxnSpPr>
        <p:spPr>
          <a:xfrm flipV="1">
            <a:off x="18972555" y="27132684"/>
            <a:ext cx="594322" cy="8236"/>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4" name="Rounded Rectangle 133">
            <a:extLst>
              <a:ext uri="{FF2B5EF4-FFF2-40B4-BE49-F238E27FC236}">
                <a16:creationId xmlns:a16="http://schemas.microsoft.com/office/drawing/2014/main" id="{C05E286C-283C-BF4A-9C62-BF7DC1DCAE25}"/>
              </a:ext>
            </a:extLst>
          </p:cNvPr>
          <p:cNvSpPr/>
          <p:nvPr/>
        </p:nvSpPr>
        <p:spPr>
          <a:xfrm>
            <a:off x="12165857" y="26044745"/>
            <a:ext cx="1620693" cy="593056"/>
          </a:xfrm>
          <a:prstGeom prst="roundRect">
            <a:avLst/>
          </a:prstGeom>
          <a:solidFill>
            <a:srgbClr val="FAC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Import Excel</a:t>
            </a:r>
          </a:p>
        </p:txBody>
      </p:sp>
      <p:cxnSp>
        <p:nvCxnSpPr>
          <p:cNvPr id="135" name="Straight Arrow Connector 134">
            <a:extLst>
              <a:ext uri="{FF2B5EF4-FFF2-40B4-BE49-F238E27FC236}">
                <a16:creationId xmlns:a16="http://schemas.microsoft.com/office/drawing/2014/main" id="{9261A888-3506-D947-AEBD-B3C6B361FC65}"/>
              </a:ext>
            </a:extLst>
          </p:cNvPr>
          <p:cNvCxnSpPr/>
          <p:nvPr/>
        </p:nvCxnSpPr>
        <p:spPr>
          <a:xfrm>
            <a:off x="13786550" y="26341273"/>
            <a:ext cx="573338" cy="6067"/>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6" name="Rounded Rectangle 135">
            <a:extLst>
              <a:ext uri="{FF2B5EF4-FFF2-40B4-BE49-F238E27FC236}">
                <a16:creationId xmlns:a16="http://schemas.microsoft.com/office/drawing/2014/main" id="{2D750B0F-01F1-404A-8880-802B95EF4922}"/>
              </a:ext>
            </a:extLst>
          </p:cNvPr>
          <p:cNvSpPr/>
          <p:nvPr/>
        </p:nvSpPr>
        <p:spPr>
          <a:xfrm>
            <a:off x="12165857" y="27622160"/>
            <a:ext cx="1620693" cy="59305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Import </a:t>
            </a:r>
            <a:r>
              <a:rPr lang="en-US" sz="1800" dirty="0" err="1">
                <a:solidFill>
                  <a:schemeClr val="tx1"/>
                </a:solidFill>
              </a:rPr>
              <a:t>GraphML</a:t>
            </a:r>
            <a:endParaRPr lang="en-US" sz="1800" dirty="0">
              <a:solidFill>
                <a:schemeClr val="tx1"/>
              </a:solidFill>
            </a:endParaRPr>
          </a:p>
        </p:txBody>
      </p:sp>
      <p:cxnSp>
        <p:nvCxnSpPr>
          <p:cNvPr id="138" name="Straight Arrow Connector 137">
            <a:extLst>
              <a:ext uri="{FF2B5EF4-FFF2-40B4-BE49-F238E27FC236}">
                <a16:creationId xmlns:a16="http://schemas.microsoft.com/office/drawing/2014/main" id="{1A62FECA-9803-F940-8700-E89DBA1B17E2}"/>
              </a:ext>
            </a:extLst>
          </p:cNvPr>
          <p:cNvCxnSpPr/>
          <p:nvPr/>
        </p:nvCxnSpPr>
        <p:spPr>
          <a:xfrm>
            <a:off x="13786550" y="27918688"/>
            <a:ext cx="573338" cy="6067"/>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9" name="Picture 138">
            <a:extLst>
              <a:ext uri="{FF2B5EF4-FFF2-40B4-BE49-F238E27FC236}">
                <a16:creationId xmlns:a16="http://schemas.microsoft.com/office/drawing/2014/main" id="{866F88F6-A06C-6A42-B6C9-D17E6B6CB627}"/>
              </a:ext>
            </a:extLst>
          </p:cNvPr>
          <p:cNvPicPr>
            <a:picLocks noChangeAspect="1"/>
          </p:cNvPicPr>
          <p:nvPr/>
        </p:nvPicPr>
        <p:blipFill>
          <a:blip r:embed="rId18"/>
          <a:stretch>
            <a:fillRect/>
          </a:stretch>
        </p:blipFill>
        <p:spPr>
          <a:xfrm>
            <a:off x="16904672" y="28535030"/>
            <a:ext cx="4727562" cy="2462056"/>
          </a:xfrm>
          <a:prstGeom prst="rect">
            <a:avLst/>
          </a:prstGeom>
        </p:spPr>
      </p:pic>
      <p:sp>
        <p:nvSpPr>
          <p:cNvPr id="144" name="TextBox 143">
            <a:extLst>
              <a:ext uri="{FF2B5EF4-FFF2-40B4-BE49-F238E27FC236}">
                <a16:creationId xmlns:a16="http://schemas.microsoft.com/office/drawing/2014/main" id="{F37E7572-11B3-0B47-8B0A-CC93B591B505}"/>
              </a:ext>
            </a:extLst>
          </p:cNvPr>
          <p:cNvSpPr txBox="1"/>
          <p:nvPr/>
        </p:nvSpPr>
        <p:spPr>
          <a:xfrm>
            <a:off x="11878467" y="28581039"/>
            <a:ext cx="5054449" cy="769441"/>
          </a:xfrm>
          <a:prstGeom prst="rect">
            <a:avLst/>
          </a:prstGeom>
          <a:noFill/>
        </p:spPr>
        <p:txBody>
          <a:bodyPr wrap="square" rtlCol="0">
            <a:spAutoFit/>
          </a:bodyPr>
          <a:lstStyle/>
          <a:p>
            <a:pPr lvl="0"/>
            <a:r>
              <a:rPr lang="en-US" sz="2200" b="1" dirty="0"/>
              <a:t>Warnings are returned in cases of non-fatal improper spreadsheets</a:t>
            </a:r>
            <a:endParaRPr lang="en-US" sz="2200" dirty="0"/>
          </a:p>
        </p:txBody>
      </p:sp>
      <p:sp>
        <p:nvSpPr>
          <p:cNvPr id="145" name="TextBox 144">
            <a:extLst>
              <a:ext uri="{FF2B5EF4-FFF2-40B4-BE49-F238E27FC236}">
                <a16:creationId xmlns:a16="http://schemas.microsoft.com/office/drawing/2014/main" id="{CC037F2C-E6F2-B846-841F-97FE534AF0CB}"/>
              </a:ext>
            </a:extLst>
          </p:cNvPr>
          <p:cNvSpPr txBox="1"/>
          <p:nvPr/>
        </p:nvSpPr>
        <p:spPr>
          <a:xfrm>
            <a:off x="11758921" y="29341426"/>
            <a:ext cx="4864470" cy="1785104"/>
          </a:xfrm>
          <a:prstGeom prst="rect">
            <a:avLst/>
          </a:prstGeom>
          <a:noFill/>
        </p:spPr>
        <p:txBody>
          <a:bodyPr wrap="square" rtlCol="0">
            <a:spAutoFit/>
          </a:bodyPr>
          <a:lstStyle/>
          <a:p>
            <a:pPr marL="217488" indent="-217488">
              <a:buFont typeface="Arial"/>
              <a:buChar char="•"/>
            </a:pPr>
            <a:r>
              <a:rPr lang="en-US" sz="2200" dirty="0"/>
              <a:t>In cases where non-fatal errors exist in the format or data of an uploaded spreadsheet, the graph is displayed, and a warning box appears.</a:t>
            </a:r>
          </a:p>
        </p:txBody>
      </p:sp>
      <p:sp>
        <p:nvSpPr>
          <p:cNvPr id="146" name="TextBox 145">
            <a:extLst>
              <a:ext uri="{FF2B5EF4-FFF2-40B4-BE49-F238E27FC236}">
                <a16:creationId xmlns:a16="http://schemas.microsoft.com/office/drawing/2014/main" id="{B4DFE903-A1B2-1B49-9615-2C9FC2BC538B}"/>
              </a:ext>
            </a:extLst>
          </p:cNvPr>
          <p:cNvSpPr txBox="1"/>
          <p:nvPr/>
        </p:nvSpPr>
        <p:spPr>
          <a:xfrm>
            <a:off x="11804198" y="31039226"/>
            <a:ext cx="9904127" cy="1107996"/>
          </a:xfrm>
          <a:prstGeom prst="rect">
            <a:avLst/>
          </a:prstGeom>
          <a:noFill/>
        </p:spPr>
        <p:txBody>
          <a:bodyPr wrap="square" rtlCol="0">
            <a:spAutoFit/>
          </a:bodyPr>
          <a:lstStyle/>
          <a:p>
            <a:pPr marL="217488" indent="-217488">
              <a:buFont typeface="Arial"/>
              <a:buChar char="•"/>
            </a:pPr>
            <a:r>
              <a:rPr lang="en-US" sz="2200" dirty="0"/>
              <a:t>Warnings clearly state which row(s) or cell(s) may have incorrect data.</a:t>
            </a:r>
          </a:p>
          <a:p>
            <a:pPr marL="217488" lvl="0" indent="-217488">
              <a:buFont typeface="Arial"/>
              <a:buChar char="•"/>
            </a:pPr>
            <a:r>
              <a:rPr lang="en-US" sz="2200" dirty="0"/>
              <a:t>The warning box can be closed and reopened at any time via a hyperlink underneath Force Graph Parameter sliders. </a:t>
            </a:r>
          </a:p>
        </p:txBody>
      </p:sp>
      <p:pic>
        <p:nvPicPr>
          <p:cNvPr id="23" name="Picture 22">
            <a:extLst>
              <a:ext uri="{FF2B5EF4-FFF2-40B4-BE49-F238E27FC236}">
                <a16:creationId xmlns:a16="http://schemas.microsoft.com/office/drawing/2014/main" id="{D60EAA43-CACE-6F40-A613-874A7D6D6520}"/>
              </a:ext>
            </a:extLst>
          </p:cNvPr>
          <p:cNvPicPr>
            <a:picLocks noChangeAspect="1"/>
          </p:cNvPicPr>
          <p:nvPr/>
        </p:nvPicPr>
        <p:blipFill>
          <a:blip r:embed="rId19"/>
          <a:stretch>
            <a:fillRect/>
          </a:stretch>
        </p:blipFill>
        <p:spPr>
          <a:xfrm>
            <a:off x="16431105" y="8179071"/>
            <a:ext cx="2916936" cy="2887419"/>
          </a:xfrm>
          <a:prstGeom prst="rect">
            <a:avLst/>
          </a:prstGeom>
          <a:ln w="19050">
            <a:solidFill>
              <a:schemeClr val="tx1"/>
            </a:solidFill>
          </a:ln>
        </p:spPr>
      </p:pic>
      <p:pic>
        <p:nvPicPr>
          <p:cNvPr id="3" name="Picture 2">
            <a:extLst>
              <a:ext uri="{FF2B5EF4-FFF2-40B4-BE49-F238E27FC236}">
                <a16:creationId xmlns:a16="http://schemas.microsoft.com/office/drawing/2014/main" id="{E31DF510-39ED-B14A-B9CB-5BF430237175}"/>
              </a:ext>
            </a:extLst>
          </p:cNvPr>
          <p:cNvPicPr>
            <a:picLocks noChangeAspect="1"/>
          </p:cNvPicPr>
          <p:nvPr/>
        </p:nvPicPr>
        <p:blipFill rotWithShape="1">
          <a:blip r:embed="rId20"/>
          <a:srcRect l="10613" t="20275" r="10992" b="24782"/>
          <a:stretch/>
        </p:blipFill>
        <p:spPr>
          <a:xfrm>
            <a:off x="27812286" y="25241026"/>
            <a:ext cx="4539901" cy="1818188"/>
          </a:xfrm>
          <a:prstGeom prst="rect">
            <a:avLst/>
          </a:prstGeom>
        </p:spPr>
      </p:pic>
      <p:pic>
        <p:nvPicPr>
          <p:cNvPr id="6" name="Picture 5">
            <a:extLst>
              <a:ext uri="{FF2B5EF4-FFF2-40B4-BE49-F238E27FC236}">
                <a16:creationId xmlns:a16="http://schemas.microsoft.com/office/drawing/2014/main" id="{F71418D0-5BB4-3442-803F-C0A69985D4AB}"/>
              </a:ext>
            </a:extLst>
          </p:cNvPr>
          <p:cNvPicPr>
            <a:picLocks noChangeAspect="1"/>
          </p:cNvPicPr>
          <p:nvPr/>
        </p:nvPicPr>
        <p:blipFill>
          <a:blip r:embed="rId21"/>
          <a:stretch>
            <a:fillRect/>
          </a:stretch>
        </p:blipFill>
        <p:spPr>
          <a:xfrm>
            <a:off x="29367101" y="21015570"/>
            <a:ext cx="2540000" cy="2540000"/>
          </a:xfrm>
          <a:prstGeom prst="rect">
            <a:avLst/>
          </a:prstGeom>
        </p:spPr>
      </p:pic>
      <p:sp>
        <p:nvSpPr>
          <p:cNvPr id="8" name="TextBox 7">
            <a:extLst>
              <a:ext uri="{FF2B5EF4-FFF2-40B4-BE49-F238E27FC236}">
                <a16:creationId xmlns:a16="http://schemas.microsoft.com/office/drawing/2014/main" id="{342EE16D-19B3-FB43-A092-F3D682393507}"/>
              </a:ext>
            </a:extLst>
          </p:cNvPr>
          <p:cNvSpPr txBox="1"/>
          <p:nvPr/>
        </p:nvSpPr>
        <p:spPr>
          <a:xfrm>
            <a:off x="33126313" y="25201912"/>
            <a:ext cx="5095945" cy="1292662"/>
          </a:xfrm>
          <a:prstGeom prst="rect">
            <a:avLst/>
          </a:prstGeom>
          <a:noFill/>
        </p:spPr>
        <p:txBody>
          <a:bodyPr wrap="square" rtlCol="0">
            <a:spAutoFit/>
          </a:bodyPr>
          <a:lstStyle/>
          <a:p>
            <a:pPr marL="231775" indent="-231775">
              <a:buFont typeface="Arial" panose="020B0604020202020204" pitchFamily="34" charset="0"/>
              <a:buChar char="•"/>
            </a:pPr>
            <a:r>
              <a:rPr lang="en-US" sz="1600" dirty="0">
                <a:solidFill>
                  <a:schemeClr val="dk1"/>
                </a:solidFill>
              </a:rPr>
              <a:t>Usage is being tracked through Google Analytics.</a:t>
            </a:r>
            <a:endParaRPr lang="en-US" sz="1600" dirty="0">
              <a:solidFill>
                <a:schemeClr val="tx1"/>
              </a:solidFill>
            </a:endParaRPr>
          </a:p>
          <a:p>
            <a:pPr marL="231775" indent="-231775">
              <a:buFont typeface="Arial" panose="020B0604020202020204" pitchFamily="34" charset="0"/>
              <a:buChar char="•"/>
            </a:pPr>
            <a:r>
              <a:rPr lang="en-US" sz="1600" dirty="0" err="1">
                <a:solidFill>
                  <a:schemeClr val="tx1"/>
                </a:solidFill>
              </a:rPr>
              <a:t>GRNsight</a:t>
            </a:r>
            <a:r>
              <a:rPr lang="en-US" sz="1600" dirty="0">
                <a:solidFill>
                  <a:schemeClr val="tx1"/>
                </a:solidFill>
              </a:rPr>
              <a:t> has been tested with and confirmed to be working in Chrome version 58 or higher and Firefox version 53 or higher on Windows 7 and Mac OS X.</a:t>
            </a:r>
          </a:p>
          <a:p>
            <a:endParaRPr lang="en-US" dirty="0"/>
          </a:p>
        </p:txBody>
      </p:sp>
      <p:pic>
        <p:nvPicPr>
          <p:cNvPr id="4" name="Picture 3">
            <a:extLst>
              <a:ext uri="{FF2B5EF4-FFF2-40B4-BE49-F238E27FC236}">
                <a16:creationId xmlns:a16="http://schemas.microsoft.com/office/drawing/2014/main" id="{CC0AFE10-B5A2-FB48-8E1B-00484E28D7C1}"/>
              </a:ext>
            </a:extLst>
          </p:cNvPr>
          <p:cNvPicPr>
            <a:picLocks noChangeAspect="1"/>
          </p:cNvPicPr>
          <p:nvPr/>
        </p:nvPicPr>
        <p:blipFill>
          <a:blip r:embed="rId22"/>
          <a:stretch>
            <a:fillRect/>
          </a:stretch>
        </p:blipFill>
        <p:spPr>
          <a:xfrm>
            <a:off x="28734943" y="28585512"/>
            <a:ext cx="3451888" cy="1806488"/>
          </a:xfrm>
          <a:prstGeom prst="rect">
            <a:avLst/>
          </a:prstGeom>
        </p:spPr>
      </p:pic>
      <p:pic>
        <p:nvPicPr>
          <p:cNvPr id="9" name="Picture 8">
            <a:extLst>
              <a:ext uri="{FF2B5EF4-FFF2-40B4-BE49-F238E27FC236}">
                <a16:creationId xmlns:a16="http://schemas.microsoft.com/office/drawing/2014/main" id="{10EF4A2D-B014-5E43-BA72-CC1C764F2BFC}"/>
              </a:ext>
            </a:extLst>
          </p:cNvPr>
          <p:cNvPicPr>
            <a:picLocks noChangeAspect="1"/>
          </p:cNvPicPr>
          <p:nvPr/>
        </p:nvPicPr>
        <p:blipFill>
          <a:blip r:embed="rId23"/>
          <a:stretch>
            <a:fillRect/>
          </a:stretch>
        </p:blipFill>
        <p:spPr>
          <a:xfrm>
            <a:off x="29884430" y="30403671"/>
            <a:ext cx="1422400" cy="1422400"/>
          </a:xfrm>
          <a:prstGeom prst="rect">
            <a:avLst/>
          </a:prstGeom>
        </p:spPr>
      </p:pic>
      <p:sp>
        <p:nvSpPr>
          <p:cNvPr id="10" name="TextBox 9">
            <a:extLst>
              <a:ext uri="{FF2B5EF4-FFF2-40B4-BE49-F238E27FC236}">
                <a16:creationId xmlns:a16="http://schemas.microsoft.com/office/drawing/2014/main" id="{9A0552E0-6EC4-0F43-992B-BE16607DB125}"/>
              </a:ext>
            </a:extLst>
          </p:cNvPr>
          <p:cNvSpPr txBox="1"/>
          <p:nvPr/>
        </p:nvSpPr>
        <p:spPr>
          <a:xfrm>
            <a:off x="22590463" y="23986006"/>
            <a:ext cx="9654733" cy="769441"/>
          </a:xfrm>
          <a:prstGeom prst="rect">
            <a:avLst/>
          </a:prstGeom>
          <a:noFill/>
        </p:spPr>
        <p:txBody>
          <a:bodyPr wrap="square" rtlCol="0">
            <a:spAutoFit/>
          </a:bodyPr>
          <a:lstStyle/>
          <a:p>
            <a:pPr marL="230188" indent="-230188">
              <a:buFont typeface="Arial" panose="020B0604020202020204" pitchFamily="34" charset="0"/>
              <a:buChar char="•"/>
            </a:pPr>
            <a:r>
              <a:rPr lang="en-US" sz="2200" dirty="0"/>
              <a:t>The “Gravity” and and “Charge Distance” features previously present in </a:t>
            </a:r>
            <a:r>
              <a:rPr lang="en-US" sz="2200" dirty="0" err="1"/>
              <a:t>GRNsight</a:t>
            </a:r>
            <a:r>
              <a:rPr lang="en-US" sz="2200" dirty="0"/>
              <a:t> were consolidated into “Link Distance” and ”Charge</a:t>
            </a:r>
          </a:p>
        </p:txBody>
      </p:sp>
      <p:sp>
        <p:nvSpPr>
          <p:cNvPr id="11" name="TextBox 10">
            <a:extLst>
              <a:ext uri="{FF2B5EF4-FFF2-40B4-BE49-F238E27FC236}">
                <a16:creationId xmlns:a16="http://schemas.microsoft.com/office/drawing/2014/main" id="{E21C7263-0FEF-8A40-BB54-2B07D056717B}"/>
              </a:ext>
            </a:extLst>
          </p:cNvPr>
          <p:cNvSpPr txBox="1"/>
          <p:nvPr/>
        </p:nvSpPr>
        <p:spPr>
          <a:xfrm>
            <a:off x="22590463" y="27817640"/>
            <a:ext cx="9671246" cy="430887"/>
          </a:xfrm>
          <a:prstGeom prst="rect">
            <a:avLst/>
          </a:prstGeom>
          <a:noFill/>
        </p:spPr>
        <p:txBody>
          <a:bodyPr wrap="square" rtlCol="0">
            <a:spAutoFit/>
          </a:bodyPr>
          <a:lstStyle/>
          <a:p>
            <a:pPr marL="230188" indent="-230188">
              <a:buFont typeface="Arial" panose="020B0604020202020204" pitchFamily="34" charset="0"/>
              <a:buChar char="•"/>
            </a:pPr>
            <a:r>
              <a:rPr lang="en-US" sz="2200" dirty="0" err="1"/>
              <a:t>ESLint</a:t>
            </a:r>
            <a:r>
              <a:rPr lang="en-US" sz="2200" dirty="0"/>
              <a:t> can also correct “fatal” coding mistakes prematurely.</a:t>
            </a:r>
          </a:p>
        </p:txBody>
      </p:sp>
      <p:sp>
        <p:nvSpPr>
          <p:cNvPr id="140" name="Rectangle 139">
            <a:extLst>
              <a:ext uri="{FF2B5EF4-FFF2-40B4-BE49-F238E27FC236}">
                <a16:creationId xmlns:a16="http://schemas.microsoft.com/office/drawing/2014/main" id="{AAB1FD91-5BEF-5048-A702-C8E8A09B3D27}"/>
              </a:ext>
            </a:extLst>
          </p:cNvPr>
          <p:cNvSpPr/>
          <p:nvPr/>
        </p:nvSpPr>
        <p:spPr>
          <a:xfrm>
            <a:off x="29982910" y="8243538"/>
            <a:ext cx="1776989" cy="254718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7" name="Straight Arrow Connector 146">
            <a:extLst>
              <a:ext uri="{FF2B5EF4-FFF2-40B4-BE49-F238E27FC236}">
                <a16:creationId xmlns:a16="http://schemas.microsoft.com/office/drawing/2014/main" id="{70AE673B-C6F8-C643-8B26-9553BD6EEB9B}"/>
              </a:ext>
            </a:extLst>
          </p:cNvPr>
          <p:cNvCxnSpPr/>
          <p:nvPr/>
        </p:nvCxnSpPr>
        <p:spPr>
          <a:xfrm flipV="1">
            <a:off x="31282828" y="10435147"/>
            <a:ext cx="411424" cy="0"/>
          </a:xfrm>
          <a:prstGeom prst="straightConnector1">
            <a:avLst/>
          </a:prstGeom>
          <a:ln>
            <a:solidFill>
              <a:srgbClr val="9C9C9C"/>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2C4E42A-DFE6-5F4A-A2B5-8563A3E58207}"/>
              </a:ext>
            </a:extLst>
          </p:cNvPr>
          <p:cNvCxnSpPr/>
          <p:nvPr/>
        </p:nvCxnSpPr>
        <p:spPr>
          <a:xfrm>
            <a:off x="30916005" y="9524455"/>
            <a:ext cx="733647" cy="0"/>
          </a:xfrm>
          <a:prstGeom prst="straightConnector1">
            <a:avLst/>
          </a:prstGeom>
          <a:ln w="57150">
            <a:solidFill>
              <a:srgbClr val="C51789"/>
            </a:solidFill>
            <a:tailEnd type="triangle"/>
          </a:ln>
        </p:spPr>
        <p:style>
          <a:lnRef idx="1">
            <a:schemeClr val="accent1"/>
          </a:lnRef>
          <a:fillRef idx="0">
            <a:schemeClr val="accent1"/>
          </a:fillRef>
          <a:effectRef idx="0">
            <a:schemeClr val="accent1"/>
          </a:effectRef>
          <a:fontRef idx="minor">
            <a:schemeClr val="tx1"/>
          </a:fontRef>
        </p:style>
      </p:cxnSp>
      <p:grpSp>
        <p:nvGrpSpPr>
          <p:cNvPr id="151" name="Group 150">
            <a:extLst>
              <a:ext uri="{FF2B5EF4-FFF2-40B4-BE49-F238E27FC236}">
                <a16:creationId xmlns:a16="http://schemas.microsoft.com/office/drawing/2014/main" id="{0DC1B9C7-1C69-E94A-9200-F43EEC8B260F}"/>
              </a:ext>
            </a:extLst>
          </p:cNvPr>
          <p:cNvGrpSpPr/>
          <p:nvPr/>
        </p:nvGrpSpPr>
        <p:grpSpPr>
          <a:xfrm>
            <a:off x="30976040" y="9884092"/>
            <a:ext cx="673612" cy="174894"/>
            <a:chOff x="294155" y="3370522"/>
            <a:chExt cx="733647" cy="260499"/>
          </a:xfrm>
        </p:grpSpPr>
        <p:cxnSp>
          <p:nvCxnSpPr>
            <p:cNvPr id="152" name="Straight Arrow Connector 151">
              <a:extLst>
                <a:ext uri="{FF2B5EF4-FFF2-40B4-BE49-F238E27FC236}">
                  <a16:creationId xmlns:a16="http://schemas.microsoft.com/office/drawing/2014/main" id="{19ACF159-0CAA-2B4C-AEB1-353C33D9EA9D}"/>
                </a:ext>
              </a:extLst>
            </p:cNvPr>
            <p:cNvCxnSpPr/>
            <p:nvPr/>
          </p:nvCxnSpPr>
          <p:spPr>
            <a:xfrm>
              <a:off x="294155" y="3500771"/>
              <a:ext cx="733647" cy="0"/>
            </a:xfrm>
            <a:prstGeom prst="straightConnector1">
              <a:avLst/>
            </a:prstGeom>
            <a:ln w="57150">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80977A33-4F70-1F43-8588-267862767FB6}"/>
                </a:ext>
              </a:extLst>
            </p:cNvPr>
            <p:cNvCxnSpPr/>
            <p:nvPr/>
          </p:nvCxnSpPr>
          <p:spPr>
            <a:xfrm>
              <a:off x="1015403" y="3370522"/>
              <a:ext cx="0" cy="260499"/>
            </a:xfrm>
            <a:prstGeom prst="straightConnector1">
              <a:avLst/>
            </a:prstGeom>
            <a:ln w="57150" cap="rnd">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54" name="TextBox 153">
            <a:extLst>
              <a:ext uri="{FF2B5EF4-FFF2-40B4-BE49-F238E27FC236}">
                <a16:creationId xmlns:a16="http://schemas.microsoft.com/office/drawing/2014/main" id="{74ED33C1-535E-134B-93A2-70DAAACCD30E}"/>
              </a:ext>
            </a:extLst>
          </p:cNvPr>
          <p:cNvSpPr txBox="1"/>
          <p:nvPr/>
        </p:nvSpPr>
        <p:spPr>
          <a:xfrm>
            <a:off x="29974722" y="9344798"/>
            <a:ext cx="941283"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t>activation</a:t>
            </a:r>
          </a:p>
        </p:txBody>
      </p:sp>
      <p:sp>
        <p:nvSpPr>
          <p:cNvPr id="155" name="TextBox 154">
            <a:extLst>
              <a:ext uri="{FF2B5EF4-FFF2-40B4-BE49-F238E27FC236}">
                <a16:creationId xmlns:a16="http://schemas.microsoft.com/office/drawing/2014/main" id="{704FF190-1C46-1B46-B66A-E0F53122764C}"/>
              </a:ext>
            </a:extLst>
          </p:cNvPr>
          <p:cNvSpPr txBox="1"/>
          <p:nvPr/>
        </p:nvSpPr>
        <p:spPr>
          <a:xfrm>
            <a:off x="29973465" y="9791538"/>
            <a:ext cx="101983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t>repression</a:t>
            </a:r>
          </a:p>
        </p:txBody>
      </p:sp>
      <p:sp>
        <p:nvSpPr>
          <p:cNvPr id="157" name="TextBox 156">
            <a:extLst>
              <a:ext uri="{FF2B5EF4-FFF2-40B4-BE49-F238E27FC236}">
                <a16:creationId xmlns:a16="http://schemas.microsoft.com/office/drawing/2014/main" id="{E3F8086E-384D-F947-A2B2-AAE463D6DAA8}"/>
              </a:ext>
            </a:extLst>
          </p:cNvPr>
          <p:cNvSpPr txBox="1"/>
          <p:nvPr/>
        </p:nvSpPr>
        <p:spPr>
          <a:xfrm>
            <a:off x="29969848" y="10262023"/>
            <a:ext cx="1369286"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t>weak influence</a:t>
            </a:r>
          </a:p>
        </p:txBody>
      </p:sp>
      <p:sp>
        <p:nvSpPr>
          <p:cNvPr id="158" name="TextBox 157">
            <a:extLst>
              <a:ext uri="{FF2B5EF4-FFF2-40B4-BE49-F238E27FC236}">
                <a16:creationId xmlns:a16="http://schemas.microsoft.com/office/drawing/2014/main" id="{C91A2976-44FC-CD4C-9EC9-4DB4C0192569}"/>
              </a:ext>
            </a:extLst>
          </p:cNvPr>
          <p:cNvSpPr txBox="1"/>
          <p:nvPr/>
        </p:nvSpPr>
        <p:spPr>
          <a:xfrm>
            <a:off x="30441901" y="8358108"/>
            <a:ext cx="816603" cy="369332"/>
          </a:xfrm>
          <a:prstGeom prst="rect">
            <a:avLst/>
          </a:prstGeom>
          <a:noFill/>
        </p:spPr>
        <p:txBody>
          <a:bodyPr wrap="square" rtlCol="0">
            <a:spAutoFit/>
          </a:bodyPr>
          <a:lstStyle/>
          <a:p>
            <a:r>
              <a:rPr lang="en-US" dirty="0"/>
              <a:t>Key:</a:t>
            </a:r>
          </a:p>
        </p:txBody>
      </p:sp>
      <p:pic>
        <p:nvPicPr>
          <p:cNvPr id="159" name="Picture 158">
            <a:extLst>
              <a:ext uri="{FF2B5EF4-FFF2-40B4-BE49-F238E27FC236}">
                <a16:creationId xmlns:a16="http://schemas.microsoft.com/office/drawing/2014/main" id="{141F541F-4C86-C44A-8D77-DBCAD32D9CB5}"/>
              </a:ext>
            </a:extLst>
          </p:cNvPr>
          <p:cNvPicPr>
            <a:picLocks noChangeAspect="1"/>
          </p:cNvPicPr>
          <p:nvPr/>
        </p:nvPicPr>
        <p:blipFill rotWithShape="1">
          <a:blip r:embed="rId24" cstate="email">
            <a:extLst>
              <a:ext uri="{28A0092B-C50C-407E-A947-70E740481C1C}">
                <a14:useLocalDpi xmlns:a14="http://schemas.microsoft.com/office/drawing/2010/main" val="0"/>
              </a:ext>
            </a:extLst>
          </a:blip>
          <a:srcRect r="4535" b="11076"/>
          <a:stretch/>
        </p:blipFill>
        <p:spPr>
          <a:xfrm>
            <a:off x="30850202" y="8799316"/>
            <a:ext cx="788065" cy="372682"/>
          </a:xfrm>
          <a:prstGeom prst="rect">
            <a:avLst/>
          </a:prstGeom>
        </p:spPr>
      </p:pic>
      <p:sp>
        <p:nvSpPr>
          <p:cNvPr id="162" name="TextBox 161">
            <a:extLst>
              <a:ext uri="{FF2B5EF4-FFF2-40B4-BE49-F238E27FC236}">
                <a16:creationId xmlns:a16="http://schemas.microsoft.com/office/drawing/2014/main" id="{423865EB-8BA7-E940-AC26-73132C3722D1}"/>
              </a:ext>
            </a:extLst>
          </p:cNvPr>
          <p:cNvSpPr txBox="1"/>
          <p:nvPr/>
        </p:nvSpPr>
        <p:spPr>
          <a:xfrm>
            <a:off x="30017569" y="8864221"/>
            <a:ext cx="58221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t>gene</a:t>
            </a:r>
          </a:p>
        </p:txBody>
      </p:sp>
      <p:sp>
        <p:nvSpPr>
          <p:cNvPr id="172" name="TextBox 171">
            <a:extLst>
              <a:ext uri="{FF2B5EF4-FFF2-40B4-BE49-F238E27FC236}">
                <a16:creationId xmlns:a16="http://schemas.microsoft.com/office/drawing/2014/main" id="{39095A28-4119-0941-9762-98F59CDEE3E3}"/>
              </a:ext>
            </a:extLst>
          </p:cNvPr>
          <p:cNvSpPr txBox="1"/>
          <p:nvPr/>
        </p:nvSpPr>
        <p:spPr>
          <a:xfrm>
            <a:off x="11929683" y="14960399"/>
            <a:ext cx="4380489" cy="3816429"/>
          </a:xfrm>
          <a:prstGeom prst="rect">
            <a:avLst/>
          </a:prstGeom>
          <a:noFill/>
        </p:spPr>
        <p:txBody>
          <a:bodyPr wrap="square" rtlCol="0">
            <a:spAutoFit/>
          </a:bodyPr>
          <a:lstStyle/>
          <a:p>
            <a:pPr>
              <a:buClr>
                <a:srgbClr val="000000"/>
              </a:buClr>
              <a:buSzPct val="100000"/>
            </a:pPr>
            <a:r>
              <a:rPr lang="en-US" sz="2200" b="1" dirty="0">
                <a:solidFill>
                  <a:schemeClr val="dk1"/>
                </a:solidFill>
              </a:rPr>
              <a:t>4. </a:t>
            </a:r>
            <a:r>
              <a:rPr lang="en-US" sz="2200" b="1" dirty="0" err="1">
                <a:solidFill>
                  <a:schemeClr val="dk1"/>
                </a:solidFill>
              </a:rPr>
              <a:t>GRNsight</a:t>
            </a:r>
            <a:r>
              <a:rPr lang="en-US" sz="2200" b="1" dirty="0">
                <a:solidFill>
                  <a:schemeClr val="dk1"/>
                </a:solidFill>
              </a:rPr>
              <a:t> Beta includes options to show or hide the weight values</a:t>
            </a:r>
            <a:endParaRPr lang="en-US" sz="2200" dirty="0"/>
          </a:p>
          <a:p>
            <a:pPr marL="236538" lvl="0" indent="-236538">
              <a:buClr>
                <a:srgbClr val="000000"/>
              </a:buClr>
              <a:buSzPct val="100000"/>
              <a:buFont typeface="Arial"/>
              <a:buChar char="•"/>
            </a:pPr>
            <a:r>
              <a:rPr lang="en-US" sz="2200" dirty="0"/>
              <a:t>Radio buttons were added to the main toolbar to the left of the graph bounding box that enable the user to always see edge weights, never see edge weights, or see edge weights upon </a:t>
            </a:r>
            <a:r>
              <a:rPr lang="en-US" sz="2200" dirty="0" err="1"/>
              <a:t>mouseover</a:t>
            </a:r>
            <a:r>
              <a:rPr lang="en-US" sz="2200" dirty="0"/>
              <a:t> of the edges.</a:t>
            </a:r>
          </a:p>
          <a:p>
            <a:pPr marL="236538" lvl="0" indent="-236538">
              <a:buClr>
                <a:srgbClr val="000000"/>
              </a:buClr>
              <a:buSzPct val="100000"/>
              <a:buFont typeface="Arial"/>
              <a:buChar char="•"/>
            </a:pPr>
            <a:r>
              <a:rPr lang="en-US" sz="2200" dirty="0">
                <a:solidFill>
                  <a:schemeClr val="dk1"/>
                </a:solidFill>
              </a:rPr>
              <a:t>Achieved by leveraging CSS.</a:t>
            </a:r>
          </a:p>
        </p:txBody>
      </p:sp>
      <p:pic>
        <p:nvPicPr>
          <p:cNvPr id="173" name="Picture 172">
            <a:extLst>
              <a:ext uri="{FF2B5EF4-FFF2-40B4-BE49-F238E27FC236}">
                <a16:creationId xmlns:a16="http://schemas.microsoft.com/office/drawing/2014/main" id="{67B04098-4CCA-1143-9C2E-6DA4E5BB2C2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566877" y="14208426"/>
            <a:ext cx="5746656" cy="3014660"/>
          </a:xfrm>
          <a:prstGeom prst="rect">
            <a:avLst/>
          </a:prstGeom>
          <a:ln w="19050">
            <a:solidFill>
              <a:schemeClr val="tx1"/>
            </a:solidFill>
          </a:ln>
        </p:spPr>
      </p:pic>
      <p:sp>
        <p:nvSpPr>
          <p:cNvPr id="15" name="Rectangle 14">
            <a:extLst>
              <a:ext uri="{FF2B5EF4-FFF2-40B4-BE49-F238E27FC236}">
                <a16:creationId xmlns:a16="http://schemas.microsoft.com/office/drawing/2014/main" id="{79BB5FEC-E991-1D4B-AB3A-E1292F5D560C}"/>
              </a:ext>
            </a:extLst>
          </p:cNvPr>
          <p:cNvSpPr/>
          <p:nvPr/>
        </p:nvSpPr>
        <p:spPr>
          <a:xfrm>
            <a:off x="16431568" y="7416605"/>
            <a:ext cx="13338639" cy="6286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TextBox 173">
            <a:extLst>
              <a:ext uri="{FF2B5EF4-FFF2-40B4-BE49-F238E27FC236}">
                <a16:creationId xmlns:a16="http://schemas.microsoft.com/office/drawing/2014/main" id="{E04A8CD6-FCC8-D840-8C99-13AC5188296A}"/>
              </a:ext>
            </a:extLst>
          </p:cNvPr>
          <p:cNvSpPr txBox="1"/>
          <p:nvPr/>
        </p:nvSpPr>
        <p:spPr>
          <a:xfrm>
            <a:off x="29924435" y="7435354"/>
            <a:ext cx="1835464" cy="1107996"/>
          </a:xfrm>
          <a:prstGeom prst="rect">
            <a:avLst/>
          </a:prstGeom>
          <a:noFill/>
        </p:spPr>
        <p:txBody>
          <a:bodyPr wrap="square" rtlCol="0">
            <a:spAutoFit/>
          </a:bodyPr>
          <a:lstStyle/>
          <a:p>
            <a:pPr lvl="0">
              <a:buClr>
                <a:srgbClr val="000000"/>
              </a:buClr>
              <a:buSzPct val="25000"/>
            </a:pPr>
            <a:r>
              <a:rPr lang="en-US" sz="2200" b="1" dirty="0">
                <a:solidFill>
                  <a:schemeClr val="dk1"/>
                </a:solidFill>
              </a:rPr>
              <a:t>How to read </a:t>
            </a:r>
            <a:r>
              <a:rPr lang="en-US" sz="2200" b="1" dirty="0" err="1">
                <a:solidFill>
                  <a:schemeClr val="dk1"/>
                </a:solidFill>
              </a:rPr>
              <a:t>GRNsight</a:t>
            </a:r>
            <a:r>
              <a:rPr lang="en-US" sz="2200" b="1" dirty="0">
                <a:solidFill>
                  <a:schemeClr val="dk1"/>
                </a:solidFill>
              </a:rPr>
              <a:t> </a:t>
            </a:r>
            <a:endParaRPr lang="en-US" sz="2200" dirty="0">
              <a:solidFill>
                <a:schemeClr val="dk1"/>
              </a:solidFill>
            </a:endParaRPr>
          </a:p>
          <a:p>
            <a:pPr lvl="0">
              <a:buClr>
                <a:srgbClr val="000000"/>
              </a:buClr>
              <a:buSzPct val="25000"/>
            </a:pPr>
            <a:endParaRPr lang="en-US" sz="2200" b="1" dirty="0">
              <a:solidFill>
                <a:schemeClr val="dk1"/>
              </a:solidFill>
            </a:endParaRPr>
          </a:p>
        </p:txBody>
      </p:sp>
      <p:sp>
        <p:nvSpPr>
          <p:cNvPr id="16" name="TextBox 15">
            <a:extLst>
              <a:ext uri="{FF2B5EF4-FFF2-40B4-BE49-F238E27FC236}">
                <a16:creationId xmlns:a16="http://schemas.microsoft.com/office/drawing/2014/main" id="{0A09EF9A-5FA3-CB4D-8882-9B92EC61BEDD}"/>
              </a:ext>
            </a:extLst>
          </p:cNvPr>
          <p:cNvSpPr txBox="1"/>
          <p:nvPr/>
        </p:nvSpPr>
        <p:spPr>
          <a:xfrm>
            <a:off x="16489722" y="7429106"/>
            <a:ext cx="326109" cy="584775"/>
          </a:xfrm>
          <a:prstGeom prst="rect">
            <a:avLst/>
          </a:prstGeom>
          <a:noFill/>
        </p:spPr>
        <p:txBody>
          <a:bodyPr wrap="square" rtlCol="0">
            <a:spAutoFit/>
          </a:bodyPr>
          <a:lstStyle/>
          <a:p>
            <a:r>
              <a:rPr lang="en-US" sz="3200" b="1" dirty="0">
                <a:solidFill>
                  <a:srgbClr val="FF0000"/>
                </a:solidFill>
              </a:rPr>
              <a:t>1</a:t>
            </a:r>
          </a:p>
        </p:txBody>
      </p:sp>
      <p:sp>
        <p:nvSpPr>
          <p:cNvPr id="17" name="TextBox 16">
            <a:extLst>
              <a:ext uri="{FF2B5EF4-FFF2-40B4-BE49-F238E27FC236}">
                <a16:creationId xmlns:a16="http://schemas.microsoft.com/office/drawing/2014/main" id="{B567699D-BFDE-0647-A79F-1CEB51E9611A}"/>
              </a:ext>
            </a:extLst>
          </p:cNvPr>
          <p:cNvSpPr txBox="1"/>
          <p:nvPr/>
        </p:nvSpPr>
        <p:spPr>
          <a:xfrm>
            <a:off x="18795378" y="8226178"/>
            <a:ext cx="354353" cy="584775"/>
          </a:xfrm>
          <a:prstGeom prst="rect">
            <a:avLst/>
          </a:prstGeom>
          <a:noFill/>
        </p:spPr>
        <p:txBody>
          <a:bodyPr wrap="square" rtlCol="0">
            <a:spAutoFit/>
          </a:bodyPr>
          <a:lstStyle/>
          <a:p>
            <a:r>
              <a:rPr lang="en-US" sz="3200" b="1" dirty="0">
                <a:solidFill>
                  <a:srgbClr val="FF0000"/>
                </a:solidFill>
              </a:rPr>
              <a:t>2</a:t>
            </a:r>
          </a:p>
        </p:txBody>
      </p:sp>
      <p:sp>
        <p:nvSpPr>
          <p:cNvPr id="18" name="TextBox 17">
            <a:extLst>
              <a:ext uri="{FF2B5EF4-FFF2-40B4-BE49-F238E27FC236}">
                <a16:creationId xmlns:a16="http://schemas.microsoft.com/office/drawing/2014/main" id="{0929EFF1-FD38-5149-A982-45570CA7DE45}"/>
              </a:ext>
            </a:extLst>
          </p:cNvPr>
          <p:cNvSpPr txBox="1"/>
          <p:nvPr/>
        </p:nvSpPr>
        <p:spPr>
          <a:xfrm>
            <a:off x="18795378" y="11481327"/>
            <a:ext cx="473075" cy="584775"/>
          </a:xfrm>
          <a:prstGeom prst="rect">
            <a:avLst/>
          </a:prstGeom>
          <a:noFill/>
        </p:spPr>
        <p:txBody>
          <a:bodyPr wrap="square" rtlCol="0">
            <a:spAutoFit/>
          </a:bodyPr>
          <a:lstStyle/>
          <a:p>
            <a:r>
              <a:rPr lang="en-US" sz="3200" b="1" dirty="0">
                <a:solidFill>
                  <a:srgbClr val="FF0000"/>
                </a:solidFill>
              </a:rPr>
              <a:t>3</a:t>
            </a:r>
          </a:p>
        </p:txBody>
      </p:sp>
      <p:sp>
        <p:nvSpPr>
          <p:cNvPr id="20" name="TextBox 19">
            <a:extLst>
              <a:ext uri="{FF2B5EF4-FFF2-40B4-BE49-F238E27FC236}">
                <a16:creationId xmlns:a16="http://schemas.microsoft.com/office/drawing/2014/main" id="{DC793588-C2B8-B640-8C63-FC9A271BF07D}"/>
              </a:ext>
            </a:extLst>
          </p:cNvPr>
          <p:cNvSpPr txBox="1"/>
          <p:nvPr/>
        </p:nvSpPr>
        <p:spPr>
          <a:xfrm>
            <a:off x="19642831" y="8305776"/>
            <a:ext cx="585343" cy="584775"/>
          </a:xfrm>
          <a:prstGeom prst="rect">
            <a:avLst/>
          </a:prstGeom>
          <a:noFill/>
        </p:spPr>
        <p:txBody>
          <a:bodyPr wrap="square" rtlCol="0">
            <a:spAutoFit/>
          </a:bodyPr>
          <a:lstStyle/>
          <a:p>
            <a:r>
              <a:rPr lang="en-US" sz="3200" b="1" dirty="0">
                <a:solidFill>
                  <a:srgbClr val="FF0000"/>
                </a:solidFill>
              </a:rPr>
              <a:t>3</a:t>
            </a:r>
          </a:p>
        </p:txBody>
      </p:sp>
      <p:sp>
        <p:nvSpPr>
          <p:cNvPr id="21" name="TextBox 20">
            <a:extLst>
              <a:ext uri="{FF2B5EF4-FFF2-40B4-BE49-F238E27FC236}">
                <a16:creationId xmlns:a16="http://schemas.microsoft.com/office/drawing/2014/main" id="{984117CC-ABD6-8A4F-9E43-D2D15C148CB0}"/>
              </a:ext>
            </a:extLst>
          </p:cNvPr>
          <p:cNvSpPr txBox="1"/>
          <p:nvPr/>
        </p:nvSpPr>
        <p:spPr>
          <a:xfrm>
            <a:off x="19619008" y="16008374"/>
            <a:ext cx="351072" cy="584775"/>
          </a:xfrm>
          <a:prstGeom prst="rect">
            <a:avLst/>
          </a:prstGeom>
          <a:noFill/>
        </p:spPr>
        <p:txBody>
          <a:bodyPr wrap="square" rtlCol="0">
            <a:spAutoFit/>
          </a:bodyPr>
          <a:lstStyle/>
          <a:p>
            <a:r>
              <a:rPr lang="en-US" sz="3200" b="1" dirty="0">
                <a:solidFill>
                  <a:srgbClr val="FF0000"/>
                </a:solidFill>
              </a:rPr>
              <a:t>4</a:t>
            </a:r>
          </a:p>
        </p:txBody>
      </p:sp>
      <p:pic>
        <p:nvPicPr>
          <p:cNvPr id="25" name="Picture 24">
            <a:extLst>
              <a:ext uri="{FF2B5EF4-FFF2-40B4-BE49-F238E27FC236}">
                <a16:creationId xmlns:a16="http://schemas.microsoft.com/office/drawing/2014/main" id="{F453A33D-0E5B-054C-BF96-86D4D1FB0192}"/>
              </a:ext>
            </a:extLst>
          </p:cNvPr>
          <p:cNvPicPr>
            <a:picLocks noChangeAspect="1"/>
          </p:cNvPicPr>
          <p:nvPr/>
        </p:nvPicPr>
        <p:blipFill>
          <a:blip r:embed="rId26"/>
          <a:stretch>
            <a:fillRect/>
          </a:stretch>
        </p:blipFill>
        <p:spPr>
          <a:xfrm>
            <a:off x="16430596" y="13459713"/>
            <a:ext cx="2920268" cy="1501952"/>
          </a:xfrm>
          <a:prstGeom prst="rect">
            <a:avLst/>
          </a:prstGeom>
          <a:ln w="19050">
            <a:solidFill>
              <a:schemeClr val="tx1"/>
            </a:solidFill>
          </a:ln>
        </p:spPr>
      </p:pic>
      <p:sp>
        <p:nvSpPr>
          <p:cNvPr id="19" name="TextBox 18">
            <a:extLst>
              <a:ext uri="{FF2B5EF4-FFF2-40B4-BE49-F238E27FC236}">
                <a16:creationId xmlns:a16="http://schemas.microsoft.com/office/drawing/2014/main" id="{791B4142-1901-274B-81B4-D7CD2B2D3685}"/>
              </a:ext>
            </a:extLst>
          </p:cNvPr>
          <p:cNvSpPr txBox="1"/>
          <p:nvPr/>
        </p:nvSpPr>
        <p:spPr>
          <a:xfrm>
            <a:off x="18891360" y="13491470"/>
            <a:ext cx="513077" cy="584775"/>
          </a:xfrm>
          <a:prstGeom prst="rect">
            <a:avLst/>
          </a:prstGeom>
          <a:noFill/>
        </p:spPr>
        <p:txBody>
          <a:bodyPr wrap="square" rtlCol="0">
            <a:spAutoFit/>
          </a:bodyPr>
          <a:lstStyle/>
          <a:p>
            <a:r>
              <a:rPr lang="en-US" sz="3200" b="1" dirty="0">
                <a:solidFill>
                  <a:srgbClr val="FF0000"/>
                </a:solidFill>
              </a:rPr>
              <a:t>4</a:t>
            </a:r>
          </a:p>
        </p:txBody>
      </p:sp>
      <p:pic>
        <p:nvPicPr>
          <p:cNvPr id="29" name="Picture 28">
            <a:extLst>
              <a:ext uri="{FF2B5EF4-FFF2-40B4-BE49-F238E27FC236}">
                <a16:creationId xmlns:a16="http://schemas.microsoft.com/office/drawing/2014/main" id="{4E038E6C-5D3F-464E-B2DB-61F08CD63EC1}"/>
              </a:ext>
            </a:extLst>
          </p:cNvPr>
          <p:cNvPicPr>
            <a:picLocks noChangeAspect="1"/>
          </p:cNvPicPr>
          <p:nvPr/>
        </p:nvPicPr>
        <p:blipFill>
          <a:blip r:embed="rId27"/>
          <a:stretch>
            <a:fillRect/>
          </a:stretch>
        </p:blipFill>
        <p:spPr>
          <a:xfrm>
            <a:off x="16432788" y="15079345"/>
            <a:ext cx="2913214" cy="1301395"/>
          </a:xfrm>
          <a:prstGeom prst="rect">
            <a:avLst/>
          </a:prstGeom>
          <a:ln w="19050">
            <a:solidFill>
              <a:schemeClr val="tx1"/>
            </a:solidFill>
          </a:ln>
        </p:spPr>
      </p:pic>
      <p:sp>
        <p:nvSpPr>
          <p:cNvPr id="32" name="TextBox 31">
            <a:extLst>
              <a:ext uri="{FF2B5EF4-FFF2-40B4-BE49-F238E27FC236}">
                <a16:creationId xmlns:a16="http://schemas.microsoft.com/office/drawing/2014/main" id="{CFA23091-1697-8B4B-842B-2526334B29A8}"/>
              </a:ext>
            </a:extLst>
          </p:cNvPr>
          <p:cNvSpPr txBox="1"/>
          <p:nvPr/>
        </p:nvSpPr>
        <p:spPr>
          <a:xfrm>
            <a:off x="19613855" y="12372003"/>
            <a:ext cx="354353" cy="584775"/>
          </a:xfrm>
          <a:prstGeom prst="rect">
            <a:avLst/>
          </a:prstGeom>
          <a:noFill/>
        </p:spPr>
        <p:txBody>
          <a:bodyPr wrap="square" rtlCol="0">
            <a:spAutoFit/>
          </a:bodyPr>
          <a:lstStyle/>
          <a:p>
            <a:r>
              <a:rPr lang="en-US" sz="3200" b="1" dirty="0">
                <a:solidFill>
                  <a:srgbClr val="FF0000"/>
                </a:solidFill>
              </a:rPr>
              <a:t>5</a:t>
            </a:r>
          </a:p>
        </p:txBody>
      </p:sp>
      <p:sp>
        <p:nvSpPr>
          <p:cNvPr id="34" name="TextBox 33">
            <a:extLst>
              <a:ext uri="{FF2B5EF4-FFF2-40B4-BE49-F238E27FC236}">
                <a16:creationId xmlns:a16="http://schemas.microsoft.com/office/drawing/2014/main" id="{C3DAC9E2-A02F-A345-B323-42773DF71A8E}"/>
              </a:ext>
            </a:extLst>
          </p:cNvPr>
          <p:cNvSpPr txBox="1"/>
          <p:nvPr/>
        </p:nvSpPr>
        <p:spPr>
          <a:xfrm>
            <a:off x="18886968" y="16618404"/>
            <a:ext cx="381936" cy="584775"/>
          </a:xfrm>
          <a:prstGeom prst="rect">
            <a:avLst/>
          </a:prstGeom>
          <a:noFill/>
        </p:spPr>
        <p:txBody>
          <a:bodyPr wrap="square" rtlCol="0">
            <a:spAutoFit/>
          </a:bodyPr>
          <a:lstStyle/>
          <a:p>
            <a:r>
              <a:rPr lang="en-US" sz="3200" b="1" dirty="0">
                <a:solidFill>
                  <a:srgbClr val="FF0000"/>
                </a:solidFill>
              </a:rPr>
              <a:t>7</a:t>
            </a:r>
          </a:p>
        </p:txBody>
      </p:sp>
      <p:grpSp>
        <p:nvGrpSpPr>
          <p:cNvPr id="44" name="Group 43">
            <a:extLst>
              <a:ext uri="{FF2B5EF4-FFF2-40B4-BE49-F238E27FC236}">
                <a16:creationId xmlns:a16="http://schemas.microsoft.com/office/drawing/2014/main" id="{678091E1-E737-4E4A-BD18-F8B9A5DF401A}"/>
              </a:ext>
            </a:extLst>
          </p:cNvPr>
          <p:cNvGrpSpPr/>
          <p:nvPr/>
        </p:nvGrpSpPr>
        <p:grpSpPr>
          <a:xfrm>
            <a:off x="25450462" y="14205551"/>
            <a:ext cx="6732685" cy="3014532"/>
            <a:chOff x="31562390" y="11150363"/>
            <a:chExt cx="11312809" cy="4847136"/>
          </a:xfrm>
        </p:grpSpPr>
        <p:grpSp>
          <p:nvGrpSpPr>
            <p:cNvPr id="109" name="Group 108">
              <a:extLst>
                <a:ext uri="{FF2B5EF4-FFF2-40B4-BE49-F238E27FC236}">
                  <a16:creationId xmlns:a16="http://schemas.microsoft.com/office/drawing/2014/main" id="{CB4205B7-3587-4644-A6A2-490E83CFA10B}"/>
                </a:ext>
              </a:extLst>
            </p:cNvPr>
            <p:cNvGrpSpPr/>
            <p:nvPr/>
          </p:nvGrpSpPr>
          <p:grpSpPr>
            <a:xfrm>
              <a:off x="31567252" y="11348866"/>
              <a:ext cx="11153732" cy="4474257"/>
              <a:chOff x="20004241" y="14518207"/>
              <a:chExt cx="10719873" cy="4238432"/>
            </a:xfrm>
          </p:grpSpPr>
          <p:pic>
            <p:nvPicPr>
              <p:cNvPr id="110" name="Picture 109">
                <a:extLst>
                  <a:ext uri="{FF2B5EF4-FFF2-40B4-BE49-F238E27FC236}">
                    <a16:creationId xmlns:a16="http://schemas.microsoft.com/office/drawing/2014/main" id="{F25F5BCB-71D2-BF4D-AC04-BED5BC881F34}"/>
                  </a:ext>
                </a:extLst>
              </p:cNvPr>
              <p:cNvPicPr>
                <a:picLocks noChangeAspect="1"/>
              </p:cNvPicPr>
              <p:nvPr/>
            </p:nvPicPr>
            <p:blipFill rotWithShape="1">
              <a:blip r:embed="rId28">
                <a:extLst>
                  <a:ext uri="{28A0092B-C50C-407E-A947-70E740481C1C}">
                    <a14:useLocalDpi xmlns:a14="http://schemas.microsoft.com/office/drawing/2010/main" val="0"/>
                  </a:ext>
                </a:extLst>
              </a:blip>
              <a:srcRect l="13008"/>
              <a:stretch/>
            </p:blipFill>
            <p:spPr>
              <a:xfrm>
                <a:off x="23915982" y="14518207"/>
                <a:ext cx="3357857" cy="3305354"/>
              </a:xfrm>
              <a:prstGeom prst="rect">
                <a:avLst/>
              </a:prstGeom>
              <a:ln>
                <a:noFill/>
              </a:ln>
            </p:spPr>
          </p:pic>
          <p:pic>
            <p:nvPicPr>
              <p:cNvPr id="112" name="Picture 111">
                <a:extLst>
                  <a:ext uri="{FF2B5EF4-FFF2-40B4-BE49-F238E27FC236}">
                    <a16:creationId xmlns:a16="http://schemas.microsoft.com/office/drawing/2014/main" id="{DB0699AA-B096-3441-AA24-47C084B20E3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0004241" y="14737341"/>
                <a:ext cx="3850781" cy="3020787"/>
              </a:xfrm>
              <a:prstGeom prst="rect">
                <a:avLst/>
              </a:prstGeom>
              <a:ln>
                <a:noFill/>
              </a:ln>
            </p:spPr>
          </p:pic>
          <p:pic>
            <p:nvPicPr>
              <p:cNvPr id="114" name="Picture 113">
                <a:extLst>
                  <a:ext uri="{FF2B5EF4-FFF2-40B4-BE49-F238E27FC236}">
                    <a16:creationId xmlns:a16="http://schemas.microsoft.com/office/drawing/2014/main" id="{E8B48B62-E8C8-9C4D-9E21-CACDFC2DC45C}"/>
                  </a:ext>
                </a:extLst>
              </p:cNvPr>
              <p:cNvPicPr>
                <a:picLocks noChangeAspect="1"/>
              </p:cNvPicPr>
              <p:nvPr/>
            </p:nvPicPr>
            <p:blipFill rotWithShape="1">
              <a:blip r:embed="rId30">
                <a:extLst>
                  <a:ext uri="{28A0092B-C50C-407E-A947-70E740481C1C}">
                    <a14:useLocalDpi xmlns:a14="http://schemas.microsoft.com/office/drawing/2010/main" val="0"/>
                  </a:ext>
                </a:extLst>
              </a:blip>
              <a:srcRect l="6435"/>
              <a:stretch/>
            </p:blipFill>
            <p:spPr>
              <a:xfrm>
                <a:off x="27347939" y="14704945"/>
                <a:ext cx="3376175" cy="3057018"/>
              </a:xfrm>
              <a:prstGeom prst="rect">
                <a:avLst/>
              </a:prstGeom>
              <a:ln>
                <a:noFill/>
              </a:ln>
            </p:spPr>
          </p:pic>
          <p:pic>
            <p:nvPicPr>
              <p:cNvPr id="115" name="Picture 114">
                <a:extLst>
                  <a:ext uri="{FF2B5EF4-FFF2-40B4-BE49-F238E27FC236}">
                    <a16:creationId xmlns:a16="http://schemas.microsoft.com/office/drawing/2014/main" id="{60877004-23F9-E94D-9C74-F8E3DD51C59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7317460" y="17743860"/>
                <a:ext cx="3340396" cy="1012779"/>
              </a:xfrm>
              <a:prstGeom prst="rect">
                <a:avLst/>
              </a:prstGeom>
              <a:ln>
                <a:noFill/>
              </a:ln>
            </p:spPr>
          </p:pic>
          <p:pic>
            <p:nvPicPr>
              <p:cNvPr id="116" name="Picture 115">
                <a:extLst>
                  <a:ext uri="{FF2B5EF4-FFF2-40B4-BE49-F238E27FC236}">
                    <a16:creationId xmlns:a16="http://schemas.microsoft.com/office/drawing/2014/main" id="{8DA3CCD2-9DE4-AB47-ACD5-D9856A3D656F}"/>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3988434" y="17757558"/>
                <a:ext cx="3187858" cy="922801"/>
              </a:xfrm>
              <a:prstGeom prst="rect">
                <a:avLst/>
              </a:prstGeom>
              <a:ln>
                <a:noFill/>
              </a:ln>
            </p:spPr>
          </p:pic>
          <p:pic>
            <p:nvPicPr>
              <p:cNvPr id="117" name="Picture 116">
                <a:extLst>
                  <a:ext uri="{FF2B5EF4-FFF2-40B4-BE49-F238E27FC236}">
                    <a16:creationId xmlns:a16="http://schemas.microsoft.com/office/drawing/2014/main" id="{336D4B29-42FD-7C46-8D38-A579CD0D338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0322519" y="17747654"/>
                <a:ext cx="3532503" cy="956313"/>
              </a:xfrm>
              <a:prstGeom prst="rect">
                <a:avLst/>
              </a:prstGeom>
              <a:ln>
                <a:noFill/>
              </a:ln>
            </p:spPr>
          </p:pic>
        </p:grpSp>
        <p:sp>
          <p:nvSpPr>
            <p:cNvPr id="43" name="Rectangle 42">
              <a:extLst>
                <a:ext uri="{FF2B5EF4-FFF2-40B4-BE49-F238E27FC236}">
                  <a16:creationId xmlns:a16="http://schemas.microsoft.com/office/drawing/2014/main" id="{16A90EEB-9B07-4145-9EBB-BCFA03825763}"/>
                </a:ext>
              </a:extLst>
            </p:cNvPr>
            <p:cNvSpPr/>
            <p:nvPr/>
          </p:nvSpPr>
          <p:spPr>
            <a:xfrm>
              <a:off x="31562390" y="11150363"/>
              <a:ext cx="11312809" cy="484713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E0D764C7-5985-0F48-B6CD-F6A2FF285A20}"/>
              </a:ext>
            </a:extLst>
          </p:cNvPr>
          <p:cNvSpPr txBox="1"/>
          <p:nvPr/>
        </p:nvSpPr>
        <p:spPr>
          <a:xfrm>
            <a:off x="18906972" y="15366238"/>
            <a:ext cx="450733" cy="584775"/>
          </a:xfrm>
          <a:prstGeom prst="rect">
            <a:avLst/>
          </a:prstGeom>
          <a:noFill/>
        </p:spPr>
        <p:txBody>
          <a:bodyPr wrap="square" rtlCol="0">
            <a:spAutoFit/>
          </a:bodyPr>
          <a:lstStyle/>
          <a:p>
            <a:r>
              <a:rPr lang="en-US" sz="3200" b="1" dirty="0">
                <a:solidFill>
                  <a:srgbClr val="FF0000"/>
                </a:solidFill>
              </a:rPr>
              <a:t>6</a:t>
            </a:r>
          </a:p>
        </p:txBody>
      </p:sp>
      <p:sp>
        <p:nvSpPr>
          <p:cNvPr id="46" name="TextBox 45">
            <a:extLst>
              <a:ext uri="{FF2B5EF4-FFF2-40B4-BE49-F238E27FC236}">
                <a16:creationId xmlns:a16="http://schemas.microsoft.com/office/drawing/2014/main" id="{15D73950-C75F-CC4A-89F2-C38C93139FD8}"/>
              </a:ext>
            </a:extLst>
          </p:cNvPr>
          <p:cNvSpPr txBox="1"/>
          <p:nvPr/>
        </p:nvSpPr>
        <p:spPr>
          <a:xfrm>
            <a:off x="32398757" y="8305776"/>
            <a:ext cx="499826" cy="584775"/>
          </a:xfrm>
          <a:prstGeom prst="rect">
            <a:avLst/>
          </a:prstGeom>
          <a:noFill/>
        </p:spPr>
        <p:txBody>
          <a:bodyPr wrap="square" rtlCol="0">
            <a:spAutoFit/>
          </a:bodyPr>
          <a:lstStyle/>
          <a:p>
            <a:r>
              <a:rPr lang="en-US" sz="3200" b="1" dirty="0">
                <a:solidFill>
                  <a:srgbClr val="FF0000"/>
                </a:solidFill>
              </a:rPr>
              <a:t>5</a:t>
            </a:r>
          </a:p>
        </p:txBody>
      </p:sp>
      <p:sp>
        <p:nvSpPr>
          <p:cNvPr id="47" name="TextBox 46">
            <a:extLst>
              <a:ext uri="{FF2B5EF4-FFF2-40B4-BE49-F238E27FC236}">
                <a16:creationId xmlns:a16="http://schemas.microsoft.com/office/drawing/2014/main" id="{4AD3C827-6ACB-EE49-9053-FBB5935274AD}"/>
              </a:ext>
            </a:extLst>
          </p:cNvPr>
          <p:cNvSpPr txBox="1"/>
          <p:nvPr/>
        </p:nvSpPr>
        <p:spPr>
          <a:xfrm>
            <a:off x="25504144" y="14209491"/>
            <a:ext cx="592288" cy="584775"/>
          </a:xfrm>
          <a:prstGeom prst="rect">
            <a:avLst/>
          </a:prstGeom>
          <a:noFill/>
        </p:spPr>
        <p:txBody>
          <a:bodyPr wrap="square" rtlCol="0">
            <a:spAutoFit/>
          </a:bodyPr>
          <a:lstStyle/>
          <a:p>
            <a:r>
              <a:rPr lang="en-US" sz="3200" b="1" dirty="0">
                <a:solidFill>
                  <a:srgbClr val="FF0000"/>
                </a:solidFill>
              </a:rPr>
              <a:t>7</a:t>
            </a:r>
          </a:p>
        </p:txBody>
      </p:sp>
      <p:sp>
        <p:nvSpPr>
          <p:cNvPr id="197" name="TextBox 196">
            <a:extLst>
              <a:ext uri="{FF2B5EF4-FFF2-40B4-BE49-F238E27FC236}">
                <a16:creationId xmlns:a16="http://schemas.microsoft.com/office/drawing/2014/main" id="{C1BB60AE-613C-3945-9D96-53980FAE2824}"/>
              </a:ext>
            </a:extLst>
          </p:cNvPr>
          <p:cNvSpPr txBox="1"/>
          <p:nvPr/>
        </p:nvSpPr>
        <p:spPr>
          <a:xfrm>
            <a:off x="32732438" y="17328899"/>
            <a:ext cx="6605869" cy="769441"/>
          </a:xfrm>
          <a:prstGeom prst="rect">
            <a:avLst/>
          </a:prstGeom>
          <a:noFill/>
        </p:spPr>
        <p:txBody>
          <a:bodyPr wrap="square" rtlCol="0">
            <a:spAutoFit/>
          </a:bodyPr>
          <a:lstStyle/>
          <a:p>
            <a:pPr algn="ctr"/>
            <a:r>
              <a:rPr lang="en-US" sz="2200" b="1" dirty="0"/>
              <a:t>Circled edge thicknesses are different when weight values are different</a:t>
            </a:r>
          </a:p>
        </p:txBody>
      </p:sp>
      <p:grpSp>
        <p:nvGrpSpPr>
          <p:cNvPr id="49" name="Group 48">
            <a:extLst>
              <a:ext uri="{FF2B5EF4-FFF2-40B4-BE49-F238E27FC236}">
                <a16:creationId xmlns:a16="http://schemas.microsoft.com/office/drawing/2014/main" id="{867D6BCB-3E46-C641-9F52-46C42783E4C7}"/>
              </a:ext>
            </a:extLst>
          </p:cNvPr>
          <p:cNvGrpSpPr/>
          <p:nvPr/>
        </p:nvGrpSpPr>
        <p:grpSpPr>
          <a:xfrm>
            <a:off x="40224292" y="15358543"/>
            <a:ext cx="2677867" cy="1386823"/>
            <a:chOff x="32325880" y="15635899"/>
            <a:chExt cx="2677867" cy="1386823"/>
          </a:xfrm>
        </p:grpSpPr>
        <p:pic>
          <p:nvPicPr>
            <p:cNvPr id="199" name="Picture 198">
              <a:extLst>
                <a:ext uri="{FF2B5EF4-FFF2-40B4-BE49-F238E27FC236}">
                  <a16:creationId xmlns:a16="http://schemas.microsoft.com/office/drawing/2014/main" id="{78F69B17-7E18-EC45-9E27-603BF4F9B42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2573555" y="15841671"/>
              <a:ext cx="2182516" cy="900923"/>
            </a:xfrm>
            <a:prstGeom prst="rect">
              <a:avLst/>
            </a:prstGeom>
          </p:spPr>
        </p:pic>
        <p:sp>
          <p:nvSpPr>
            <p:cNvPr id="201" name="Rectangle 200">
              <a:extLst>
                <a:ext uri="{FF2B5EF4-FFF2-40B4-BE49-F238E27FC236}">
                  <a16:creationId xmlns:a16="http://schemas.microsoft.com/office/drawing/2014/main" id="{1CFA7586-F9F9-D34E-BA64-D1805EA2464B}"/>
                </a:ext>
              </a:extLst>
            </p:cNvPr>
            <p:cNvSpPr/>
            <p:nvPr/>
          </p:nvSpPr>
          <p:spPr>
            <a:xfrm>
              <a:off x="32325880" y="15635899"/>
              <a:ext cx="2677867" cy="13868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 name="Group 201">
            <a:extLst>
              <a:ext uri="{FF2B5EF4-FFF2-40B4-BE49-F238E27FC236}">
                <a16:creationId xmlns:a16="http://schemas.microsoft.com/office/drawing/2014/main" id="{F9066C59-FC41-B244-AE1E-1AF2143395AB}"/>
              </a:ext>
            </a:extLst>
          </p:cNvPr>
          <p:cNvGrpSpPr/>
          <p:nvPr/>
        </p:nvGrpSpPr>
        <p:grpSpPr>
          <a:xfrm>
            <a:off x="36625836" y="14895860"/>
            <a:ext cx="3411314" cy="2408458"/>
            <a:chOff x="4946561" y="3503507"/>
            <a:chExt cx="3875161" cy="2735944"/>
          </a:xfrm>
        </p:grpSpPr>
        <p:pic>
          <p:nvPicPr>
            <p:cNvPr id="203" name="Picture 202">
              <a:extLst>
                <a:ext uri="{FF2B5EF4-FFF2-40B4-BE49-F238E27FC236}">
                  <a16:creationId xmlns:a16="http://schemas.microsoft.com/office/drawing/2014/main" id="{08DB06CE-FB71-974E-8AA8-848675263659}"/>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946561" y="3503507"/>
              <a:ext cx="3875161" cy="2735944"/>
            </a:xfrm>
            <a:prstGeom prst="rect">
              <a:avLst/>
            </a:prstGeom>
          </p:spPr>
        </p:pic>
        <p:sp>
          <p:nvSpPr>
            <p:cNvPr id="204" name="Oval 203">
              <a:extLst>
                <a:ext uri="{FF2B5EF4-FFF2-40B4-BE49-F238E27FC236}">
                  <a16:creationId xmlns:a16="http://schemas.microsoft.com/office/drawing/2014/main" id="{0F841D14-CDAB-6445-93E4-00E9DBF0E43A}"/>
                </a:ext>
              </a:extLst>
            </p:cNvPr>
            <p:cNvSpPr/>
            <p:nvPr/>
          </p:nvSpPr>
          <p:spPr>
            <a:xfrm>
              <a:off x="6328004" y="3797036"/>
              <a:ext cx="728061" cy="6354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5" name="Group 204">
            <a:extLst>
              <a:ext uri="{FF2B5EF4-FFF2-40B4-BE49-F238E27FC236}">
                <a16:creationId xmlns:a16="http://schemas.microsoft.com/office/drawing/2014/main" id="{3DF84FF0-5216-3D47-BBED-7B09DC8325FA}"/>
              </a:ext>
            </a:extLst>
          </p:cNvPr>
          <p:cNvGrpSpPr/>
          <p:nvPr/>
        </p:nvGrpSpPr>
        <p:grpSpPr>
          <a:xfrm>
            <a:off x="32461277" y="14989596"/>
            <a:ext cx="4082599" cy="2312490"/>
            <a:chOff x="334410" y="3748910"/>
            <a:chExt cx="4335504" cy="2455742"/>
          </a:xfrm>
        </p:grpSpPr>
        <p:pic>
          <p:nvPicPr>
            <p:cNvPr id="206" name="Picture 205">
              <a:extLst>
                <a:ext uri="{FF2B5EF4-FFF2-40B4-BE49-F238E27FC236}">
                  <a16:creationId xmlns:a16="http://schemas.microsoft.com/office/drawing/2014/main" id="{C5FDFFB5-924E-C14C-99E6-61886BBAE045}"/>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34410" y="3748910"/>
              <a:ext cx="4335504" cy="2455742"/>
            </a:xfrm>
            <a:prstGeom prst="rect">
              <a:avLst/>
            </a:prstGeom>
          </p:spPr>
        </p:pic>
        <p:sp>
          <p:nvSpPr>
            <p:cNvPr id="207" name="Oval 206">
              <a:extLst>
                <a:ext uri="{FF2B5EF4-FFF2-40B4-BE49-F238E27FC236}">
                  <a16:creationId xmlns:a16="http://schemas.microsoft.com/office/drawing/2014/main" id="{9E44FCA0-91C9-3845-B244-7335AC2BF146}"/>
                </a:ext>
              </a:extLst>
            </p:cNvPr>
            <p:cNvSpPr/>
            <p:nvPr/>
          </p:nvSpPr>
          <p:spPr>
            <a:xfrm>
              <a:off x="1851228" y="3979728"/>
              <a:ext cx="728061" cy="6354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B9675C1-3FD8-F64C-8B1F-0BF4973F07CC}"/>
              </a:ext>
            </a:extLst>
          </p:cNvPr>
          <p:cNvSpPr txBox="1"/>
          <p:nvPr/>
        </p:nvSpPr>
        <p:spPr>
          <a:xfrm>
            <a:off x="24683355" y="17330722"/>
            <a:ext cx="7767303" cy="1446550"/>
          </a:xfrm>
          <a:prstGeom prst="rect">
            <a:avLst/>
          </a:prstGeom>
          <a:noFill/>
        </p:spPr>
        <p:txBody>
          <a:bodyPr wrap="square" rtlCol="0">
            <a:spAutoFit/>
          </a:bodyPr>
          <a:lstStyle/>
          <a:p>
            <a:pPr marL="228600" indent="-228600">
              <a:buFont typeface="Arial" charset="0"/>
              <a:buChar char="•"/>
            </a:pPr>
            <a:r>
              <a:rPr lang="en-US" sz="2200" dirty="0"/>
              <a:t>By default, edges are colored gray if the magnitude of its value is &lt;= 5% of the maximum edge weight value.</a:t>
            </a:r>
          </a:p>
          <a:p>
            <a:pPr marL="228600" indent="-228600">
              <a:buFont typeface="Arial" pitchFamily="34" charset="0"/>
              <a:buChar char="•"/>
            </a:pPr>
            <a:r>
              <a:rPr lang="en-US" sz="2200" dirty="0"/>
              <a:t>As the threshold value increases, only the highest magnitude regulatory relationships are rendered in color.</a:t>
            </a:r>
          </a:p>
        </p:txBody>
      </p:sp>
      <p:grpSp>
        <p:nvGrpSpPr>
          <p:cNvPr id="215" name="Group 214">
            <a:extLst>
              <a:ext uri="{FF2B5EF4-FFF2-40B4-BE49-F238E27FC236}">
                <a16:creationId xmlns:a16="http://schemas.microsoft.com/office/drawing/2014/main" id="{6CF158BD-CCE0-6243-AFFD-64C46B223B39}"/>
              </a:ext>
            </a:extLst>
          </p:cNvPr>
          <p:cNvGrpSpPr/>
          <p:nvPr/>
        </p:nvGrpSpPr>
        <p:grpSpPr>
          <a:xfrm>
            <a:off x="34929731" y="11183398"/>
            <a:ext cx="4045681" cy="2291579"/>
            <a:chOff x="334410" y="3444629"/>
            <a:chExt cx="4335504" cy="2455742"/>
          </a:xfrm>
        </p:grpSpPr>
        <p:pic>
          <p:nvPicPr>
            <p:cNvPr id="216" name="Picture 215">
              <a:extLst>
                <a:ext uri="{FF2B5EF4-FFF2-40B4-BE49-F238E27FC236}">
                  <a16:creationId xmlns:a16="http://schemas.microsoft.com/office/drawing/2014/main" id="{F768A876-BFC4-4142-A0E3-7DF7338F5D7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34410" y="3444629"/>
              <a:ext cx="4335504" cy="2455742"/>
            </a:xfrm>
            <a:prstGeom prst="rect">
              <a:avLst/>
            </a:prstGeom>
          </p:spPr>
        </p:pic>
        <p:sp>
          <p:nvSpPr>
            <p:cNvPr id="217" name="Oval 216">
              <a:extLst>
                <a:ext uri="{FF2B5EF4-FFF2-40B4-BE49-F238E27FC236}">
                  <a16:creationId xmlns:a16="http://schemas.microsoft.com/office/drawing/2014/main" id="{AA0C9288-9D28-8143-A76A-2B7CA0CB946C}"/>
                </a:ext>
              </a:extLst>
            </p:cNvPr>
            <p:cNvSpPr/>
            <p:nvPr/>
          </p:nvSpPr>
          <p:spPr>
            <a:xfrm>
              <a:off x="1867270" y="3739098"/>
              <a:ext cx="728061" cy="6354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514F8DEE-2432-1A4A-A351-4CB7EC94CE31}"/>
              </a:ext>
            </a:extLst>
          </p:cNvPr>
          <p:cNvGrpSpPr/>
          <p:nvPr/>
        </p:nvGrpSpPr>
        <p:grpSpPr>
          <a:xfrm>
            <a:off x="39074325" y="11162709"/>
            <a:ext cx="3827834" cy="2325276"/>
            <a:chOff x="4813349" y="3399260"/>
            <a:chExt cx="4102050" cy="2491853"/>
          </a:xfrm>
        </p:grpSpPr>
        <p:pic>
          <p:nvPicPr>
            <p:cNvPr id="219" name="Picture 218">
              <a:extLst>
                <a:ext uri="{FF2B5EF4-FFF2-40B4-BE49-F238E27FC236}">
                  <a16:creationId xmlns:a16="http://schemas.microsoft.com/office/drawing/2014/main" id="{0F759370-2746-9846-87AA-E0C0F08ADDB9}"/>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813349" y="3399260"/>
              <a:ext cx="4102050" cy="2491853"/>
            </a:xfrm>
            <a:prstGeom prst="rect">
              <a:avLst/>
            </a:prstGeom>
          </p:spPr>
        </p:pic>
        <p:sp>
          <p:nvSpPr>
            <p:cNvPr id="220" name="Oval 219">
              <a:extLst>
                <a:ext uri="{FF2B5EF4-FFF2-40B4-BE49-F238E27FC236}">
                  <a16:creationId xmlns:a16="http://schemas.microsoft.com/office/drawing/2014/main" id="{927E53B5-D85E-D848-9B2A-86A5494F244C}"/>
                </a:ext>
              </a:extLst>
            </p:cNvPr>
            <p:cNvSpPr/>
            <p:nvPr/>
          </p:nvSpPr>
          <p:spPr>
            <a:xfrm>
              <a:off x="6281704" y="3692604"/>
              <a:ext cx="728061" cy="6354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TextBox 220">
            <a:extLst>
              <a:ext uri="{FF2B5EF4-FFF2-40B4-BE49-F238E27FC236}">
                <a16:creationId xmlns:a16="http://schemas.microsoft.com/office/drawing/2014/main" id="{4FAB6A8E-A860-AE41-9B99-7A6DA58BA9FC}"/>
              </a:ext>
            </a:extLst>
          </p:cNvPr>
          <p:cNvSpPr txBox="1"/>
          <p:nvPr/>
        </p:nvSpPr>
        <p:spPr>
          <a:xfrm>
            <a:off x="35561389" y="13580127"/>
            <a:ext cx="6987645" cy="769441"/>
          </a:xfrm>
          <a:prstGeom prst="rect">
            <a:avLst/>
          </a:prstGeom>
          <a:noFill/>
        </p:spPr>
        <p:txBody>
          <a:bodyPr wrap="square" rtlCol="0">
            <a:spAutoFit/>
          </a:bodyPr>
          <a:lstStyle/>
          <a:p>
            <a:pPr algn="ctr"/>
            <a:r>
              <a:rPr lang="en-US" sz="2200" b="1" dirty="0"/>
              <a:t>Circled edge thicknesses are the same although weight values are different</a:t>
            </a:r>
          </a:p>
        </p:txBody>
      </p:sp>
    </p:spTree>
    <p:extLst>
      <p:ext uri="{BB962C8B-B14F-4D97-AF65-F5344CB8AC3E}">
        <p14:creationId xmlns:p14="http://schemas.microsoft.com/office/powerpoint/2010/main" val="2166200899"/>
      </p:ext>
    </p:extLst>
  </p:cSld>
  <p:clrMapOvr>
    <a:masterClrMapping/>
  </p:clrMapOvr>
  <p:transition spd="slow">
    <p:cut/>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4844</TotalTime>
  <Words>1700</Words>
  <Application>Microsoft Macintosh PowerPoint</Application>
  <PresentationFormat>Custom</PresentationFormat>
  <Paragraphs>180</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Helvetica Neue</vt:lpstr>
      <vt:lpstr>Office Theme</vt:lpstr>
      <vt:lpstr>PowerPoint Presentation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Dahlquist, Kam D.</dc:creator>
  <cp:lastModifiedBy>Mihir Samdarshi</cp:lastModifiedBy>
  <cp:revision>209</cp:revision>
  <cp:lastPrinted>2017-01-27T17:32:38Z</cp:lastPrinted>
  <dcterms:modified xsi:type="dcterms:W3CDTF">2018-03-15T01:31:56Z</dcterms:modified>
</cp:coreProperties>
</file>